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12192000"/>
  <p:notesSz cx="6858000" cy="9144000"/>
  <p:embeddedFontLst>
    <p:embeddedFont>
      <p:font typeface="Quattrocento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485E2E-7665-4946-A9CA-ED88B177D8A6}">
  <a:tblStyle styleId="{7D485E2E-7665-4946-A9CA-ED88B177D8A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italic.fntdata"/><Relationship Id="rId20" Type="http://schemas.openxmlformats.org/officeDocument/2006/relationships/slide" Target="slides/slide14.xml"/><Relationship Id="rId41" Type="http://schemas.openxmlformats.org/officeDocument/2006/relationships/font" Target="fonts/Quattrocento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QuattrocentoSans-bold.fntdata"/><Relationship Id="rId16" Type="http://schemas.openxmlformats.org/officeDocument/2006/relationships/slide" Target="slides/slide10.xml"/><Relationship Id="rId38" Type="http://schemas.openxmlformats.org/officeDocument/2006/relationships/font" Target="fonts/Quattrocento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8fd0003ed7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8fd0003e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215e3b306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215e3b30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8cc6ebc4a9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8cc6ebc4a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fd0003ed7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8fd0003ed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cc6ebc4a9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8cc6ebc4a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fd0003ed7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fd0003ed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8fd0003ed7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8fd0003ed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fd0003ed7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fd0003ed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8cc6ebc4a9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8cc6ebc4a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cc6ebc4a9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cc6ebc4a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cc6ebc4a9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8cc6ebc4a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21935cc77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621935cc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21935cc7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621935cc7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cc6ebc4a9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8cc6ebc4a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21935cc77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21935cc7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21935cc77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621935cc7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21935cc77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21935cc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8fd0003ed7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8fd0003ed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621a315aa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621a315a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621935cc7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621935cc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21935cc77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21935cc7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cc6ebc4a9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8cc6ebc4a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8cc6ebc4a9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8cc6ebc4a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8cc6ebc4a9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8cc6ebc4a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8cc6ebc4a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8cc6ebc4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cc6ebc4a9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cc6ebc4a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cc6ebc4a9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cc6ebc4a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cc6ebc4a9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8cc6ebc4a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cc6ebc4a9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cc6ebc4a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8fd0003ed7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8fd0003ed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EADA7"/>
        </a:solidFill>
      </p:bgPr>
    </p:bg>
    <p:spTree>
      <p:nvGrpSpPr>
        <p:cNvPr id="11" name="Shape 11"/>
        <p:cNvGrpSpPr/>
        <p:nvPr/>
      </p:nvGrpSpPr>
      <p:grpSpPr>
        <a:xfrm>
          <a:off x="0" y="0"/>
          <a:ext cx="0" cy="0"/>
          <a:chOff x="0" y="0"/>
          <a:chExt cx="0" cy="0"/>
        </a:xfrm>
      </p:grpSpPr>
      <p:pic>
        <p:nvPicPr>
          <p:cNvPr descr="IIITD_pptslide_jpeg-03.jpg" id="12" name="Google Shape;12;p2"/>
          <p:cNvPicPr preferRelativeResize="0"/>
          <p:nvPr/>
        </p:nvPicPr>
        <p:blipFill rotWithShape="1">
          <a:blip r:embed="rId2">
            <a:alphaModFix/>
          </a:blip>
          <a:srcRect b="0" l="72917" r="0" t="69259"/>
          <a:stretch/>
        </p:blipFill>
        <p:spPr>
          <a:xfrm>
            <a:off x="9715500" y="4749800"/>
            <a:ext cx="2476500" cy="2108200"/>
          </a:xfrm>
          <a:prstGeom prst="rect">
            <a:avLst/>
          </a:prstGeom>
          <a:noFill/>
          <a:ln>
            <a:noFill/>
          </a:ln>
        </p:spPr>
      </p:pic>
      <p:sp>
        <p:nvSpPr>
          <p:cNvPr id="13" name="Google Shape;13;p2"/>
          <p:cNvSpPr txBox="1"/>
          <p:nvPr>
            <p:ph type="ctrTitle"/>
          </p:nvPr>
        </p:nvSpPr>
        <p:spPr>
          <a:xfrm>
            <a:off x="1524000" y="1063671"/>
            <a:ext cx="9753600" cy="1875008"/>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400"/>
              <a:buFont typeface="Quattrocento Sans"/>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5486400" y="3240578"/>
            <a:ext cx="5791200" cy="2042622"/>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rgbClr val="E9F7F6"/>
              </a:buClr>
              <a:buSzPts val="2400"/>
              <a:buNone/>
              <a:defRPr sz="2400">
                <a:solidFill>
                  <a:srgbClr val="E9F7F6"/>
                </a:solidFill>
              </a:defRPr>
            </a:lvl1pPr>
            <a:lvl2pPr lvl="1" algn="ctr">
              <a:lnSpc>
                <a:spcPct val="90000"/>
              </a:lnSpc>
              <a:spcBef>
                <a:spcPts val="500"/>
              </a:spcBef>
              <a:spcAft>
                <a:spcPts val="0"/>
              </a:spcAft>
              <a:buClr>
                <a:schemeClr val="dk1"/>
              </a:buClr>
              <a:buSzPts val="2800"/>
              <a:buNone/>
              <a:defRPr sz="2800"/>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000"/>
              <a:buNone/>
              <a:defRPr sz="2000"/>
            </a:lvl4pPr>
            <a:lvl5pPr lvl="4" algn="ctr">
              <a:lnSpc>
                <a:spcPct val="90000"/>
              </a:lnSpc>
              <a:spcBef>
                <a:spcPts val="500"/>
              </a:spcBef>
              <a:spcAft>
                <a:spcPts val="0"/>
              </a:spcAft>
              <a:buClr>
                <a:schemeClr val="dk1"/>
              </a:buClr>
              <a:buSzPts val="2000"/>
              <a:buNone/>
              <a:defRPr sz="2000"/>
            </a:lvl5pPr>
            <a:lvl6pPr lvl="5" algn="ctr">
              <a:spcBef>
                <a:spcPts val="400"/>
              </a:spcBef>
              <a:spcAft>
                <a:spcPts val="0"/>
              </a:spcAft>
              <a:buClr>
                <a:schemeClr val="dk1"/>
              </a:buClr>
              <a:buSzPts val="2000"/>
              <a:buNone/>
              <a:defRPr sz="2000"/>
            </a:lvl6pPr>
            <a:lvl7pPr lvl="6" algn="ctr">
              <a:spcBef>
                <a:spcPts val="400"/>
              </a:spcBef>
              <a:spcAft>
                <a:spcPts val="0"/>
              </a:spcAft>
              <a:buClr>
                <a:schemeClr val="dk1"/>
              </a:buClr>
              <a:buSzPts val="2000"/>
              <a:buNone/>
              <a:defRPr sz="2000"/>
            </a:lvl7pPr>
            <a:lvl8pPr lvl="7" algn="ctr">
              <a:spcBef>
                <a:spcPts val="400"/>
              </a:spcBef>
              <a:spcAft>
                <a:spcPts val="0"/>
              </a:spcAft>
              <a:buClr>
                <a:schemeClr val="dk1"/>
              </a:buClr>
              <a:buSzPts val="2000"/>
              <a:buNone/>
              <a:defRPr sz="2000"/>
            </a:lvl8pPr>
            <a:lvl9pPr lvl="8" algn="ctr">
              <a:spcBef>
                <a:spcPts val="400"/>
              </a:spcBef>
              <a:spcAft>
                <a:spcPts val="0"/>
              </a:spcAft>
              <a:buClr>
                <a:schemeClr val="dk1"/>
              </a:buClr>
              <a:buSzPts val="2000"/>
              <a:buNone/>
              <a:defRPr sz="2000"/>
            </a:lvl9pPr>
          </a:lstStyle>
          <a:p/>
        </p:txBody>
      </p:sp>
      <p:sp>
        <p:nvSpPr>
          <p:cNvPr id="15" name="Google Shape;15;p2"/>
          <p:cNvSpPr txBox="1"/>
          <p:nvPr>
            <p:ph idx="10" type="dt"/>
          </p:nvPr>
        </p:nvSpPr>
        <p:spPr>
          <a:xfrm>
            <a:off x="54864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2"/>
          <p:cNvCxnSpPr/>
          <p:nvPr/>
        </p:nvCxnSpPr>
        <p:spPr>
          <a:xfrm>
            <a:off x="914400" y="3089628"/>
            <a:ext cx="10363200" cy="0"/>
          </a:xfrm>
          <a:prstGeom prst="straightConnector1">
            <a:avLst/>
          </a:prstGeom>
          <a:noFill/>
          <a:ln cap="flat" cmpd="sng" w="9525">
            <a:solidFill>
              <a:schemeClr val="lt1"/>
            </a:solidFill>
            <a:prstDash val="solid"/>
            <a:round/>
            <a:headEnd len="sm" w="sm" type="none"/>
            <a:tailEnd len="sm" w="sm" type="none"/>
          </a:ln>
        </p:spPr>
      </p:cxnSp>
      <p:pic>
        <p:nvPicPr>
          <p:cNvPr id="18" name="Google Shape;18;p2"/>
          <p:cNvPicPr preferRelativeResize="0"/>
          <p:nvPr/>
        </p:nvPicPr>
        <p:blipFill rotWithShape="1">
          <a:blip r:embed="rId3">
            <a:alphaModFix/>
          </a:blip>
          <a:srcRect b="0" l="0" r="0" t="0"/>
          <a:stretch/>
        </p:blipFill>
        <p:spPr>
          <a:xfrm>
            <a:off x="914400" y="4534784"/>
            <a:ext cx="3014164" cy="165885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89" name="Shape 89"/>
        <p:cNvGrpSpPr/>
        <p:nvPr/>
      </p:nvGrpSpPr>
      <p:grpSpPr>
        <a:xfrm>
          <a:off x="0" y="0"/>
          <a:ext cx="0" cy="0"/>
          <a:chOff x="0" y="0"/>
          <a:chExt cx="0" cy="0"/>
        </a:xfrm>
      </p:grpSpPr>
      <p:pic>
        <p:nvPicPr>
          <p:cNvPr id="90" name="Google Shape;90;p11"/>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91" name="Google Shape;91;p11"/>
          <p:cNvSpPr txBox="1"/>
          <p:nvPr>
            <p:ph idx="1" type="body"/>
          </p:nvPr>
        </p:nvSpPr>
        <p:spPr>
          <a:xfrm rot="5400000">
            <a:off x="3703449" y="-1477140"/>
            <a:ext cx="4798956"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 name="Google Shape;9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11"/>
          <p:cNvSpPr txBox="1"/>
          <p:nvPr>
            <p:ph type="title"/>
          </p:nvPr>
        </p:nvSpPr>
        <p:spPr>
          <a:xfrm>
            <a:off x="845127" y="365760"/>
            <a:ext cx="9445502" cy="826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6" name="Google Shape;96;p11"/>
          <p:cNvCxnSpPr/>
          <p:nvPr/>
        </p:nvCxnSpPr>
        <p:spPr>
          <a:xfrm>
            <a:off x="845127" y="1191932"/>
            <a:ext cx="10515600" cy="0"/>
          </a:xfrm>
          <a:prstGeom prst="straightConnector1">
            <a:avLst/>
          </a:prstGeom>
          <a:noFill/>
          <a:ln cap="flat" cmpd="sng" w="9525">
            <a:solidFill>
              <a:srgbClr val="3DACA7"/>
            </a:solidFill>
            <a:prstDash val="solid"/>
            <a:round/>
            <a:headEnd len="sm" w="sm" type="none"/>
            <a:tailEnd len="sm" w="sm" type="none"/>
          </a:ln>
        </p:spPr>
      </p:cxnSp>
      <p:pic>
        <p:nvPicPr>
          <p:cNvPr id="97" name="Google Shape;97;p11"/>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12"/>
          <p:cNvSpPr txBox="1"/>
          <p:nvPr>
            <p:ph type="title"/>
          </p:nvPr>
        </p:nvSpPr>
        <p:spPr>
          <a:xfrm rot="5400000">
            <a:off x="7133431" y="1951831"/>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2"/>
          <p:cNvSpPr txBox="1"/>
          <p:nvPr>
            <p:ph idx="1" type="body"/>
          </p:nvPr>
        </p:nvSpPr>
        <p:spPr>
          <a:xfrm rot="5400000">
            <a:off x="1799431" y="-600869"/>
            <a:ext cx="5811837"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1" name="Google Shape;10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2"/>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4" name="Google Shape;104;p12"/>
          <p:cNvCxnSpPr/>
          <p:nvPr/>
        </p:nvCxnSpPr>
        <p:spPr>
          <a:xfrm>
            <a:off x="8724900" y="370119"/>
            <a:ext cx="0" cy="5806281"/>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05" name="Shape 105"/>
        <p:cNvGrpSpPr/>
        <p:nvPr/>
      </p:nvGrpSpPr>
      <p:grpSpPr>
        <a:xfrm>
          <a:off x="0" y="0"/>
          <a:ext cx="0" cy="0"/>
          <a:chOff x="0" y="0"/>
          <a:chExt cx="0" cy="0"/>
        </a:xfrm>
      </p:grpSpPr>
      <p:pic>
        <p:nvPicPr>
          <p:cNvPr id="106" name="Google Shape;106;p13"/>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107" name="Google Shape;107;p13"/>
          <p:cNvSpPr txBox="1"/>
          <p:nvPr>
            <p:ph idx="1" type="body"/>
          </p:nvPr>
        </p:nvSpPr>
        <p:spPr>
          <a:xfrm>
            <a:off x="914399" y="1381181"/>
            <a:ext cx="5112328" cy="479896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3"/>
          <p:cNvSpPr txBox="1"/>
          <p:nvPr>
            <p:ph idx="2" type="body"/>
          </p:nvPr>
        </p:nvSpPr>
        <p:spPr>
          <a:xfrm>
            <a:off x="6244770" y="1381181"/>
            <a:ext cx="5105400" cy="479896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 name="Google Shape;10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3"/>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13"/>
          <p:cNvSpPr txBox="1"/>
          <p:nvPr>
            <p:ph type="title"/>
          </p:nvPr>
        </p:nvSpPr>
        <p:spPr>
          <a:xfrm>
            <a:off x="845127" y="365760"/>
            <a:ext cx="9445502" cy="826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13" name="Google Shape;113;p13"/>
          <p:cNvCxnSpPr/>
          <p:nvPr/>
        </p:nvCxnSpPr>
        <p:spPr>
          <a:xfrm>
            <a:off x="845127" y="1191932"/>
            <a:ext cx="10515600" cy="0"/>
          </a:xfrm>
          <a:prstGeom prst="straightConnector1">
            <a:avLst/>
          </a:prstGeom>
          <a:noFill/>
          <a:ln cap="flat" cmpd="sng" w="9525">
            <a:solidFill>
              <a:srgbClr val="3DACA7"/>
            </a:solidFill>
            <a:prstDash val="solid"/>
            <a:round/>
            <a:headEnd len="sm" w="sm" type="none"/>
            <a:tailEnd len="sm" w="sm" type="none"/>
          </a:ln>
        </p:spPr>
      </p:cxnSp>
      <p:pic>
        <p:nvPicPr>
          <p:cNvPr id="114" name="Google Shape;114;p13"/>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117" name="Google Shape;117;p14"/>
          <p:cNvSpPr txBox="1"/>
          <p:nvPr>
            <p:ph idx="1" type="body"/>
          </p:nvPr>
        </p:nvSpPr>
        <p:spPr>
          <a:xfrm>
            <a:off x="914399" y="1262291"/>
            <a:ext cx="5086928" cy="82569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p14"/>
          <p:cNvSpPr txBox="1"/>
          <p:nvPr>
            <p:ph idx="2" type="body"/>
          </p:nvPr>
        </p:nvSpPr>
        <p:spPr>
          <a:xfrm>
            <a:off x="914399" y="2154891"/>
            <a:ext cx="5086928" cy="403318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9" name="Google Shape;119;p14"/>
          <p:cNvSpPr txBox="1"/>
          <p:nvPr>
            <p:ph idx="3" type="body"/>
          </p:nvPr>
        </p:nvSpPr>
        <p:spPr>
          <a:xfrm>
            <a:off x="6230257" y="1262288"/>
            <a:ext cx="5105400" cy="82569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p14"/>
          <p:cNvSpPr txBox="1"/>
          <p:nvPr>
            <p:ph idx="4" type="body"/>
          </p:nvPr>
        </p:nvSpPr>
        <p:spPr>
          <a:xfrm>
            <a:off x="6230257" y="2154891"/>
            <a:ext cx="5105400" cy="403318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4"/>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14"/>
          <p:cNvSpPr txBox="1"/>
          <p:nvPr>
            <p:ph type="title"/>
          </p:nvPr>
        </p:nvSpPr>
        <p:spPr>
          <a:xfrm>
            <a:off x="845127" y="365760"/>
            <a:ext cx="9445502" cy="826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5" name="Google Shape;125;p14"/>
          <p:cNvCxnSpPr/>
          <p:nvPr/>
        </p:nvCxnSpPr>
        <p:spPr>
          <a:xfrm>
            <a:off x="845127" y="1191932"/>
            <a:ext cx="10515600" cy="0"/>
          </a:xfrm>
          <a:prstGeom prst="straightConnector1">
            <a:avLst/>
          </a:prstGeom>
          <a:noFill/>
          <a:ln cap="flat" cmpd="sng" w="9525">
            <a:solidFill>
              <a:srgbClr val="3DACA7"/>
            </a:solidFill>
            <a:prstDash val="solid"/>
            <a:round/>
            <a:headEnd len="sm" w="sm" type="none"/>
            <a:tailEnd len="sm" w="sm" type="none"/>
          </a:ln>
        </p:spPr>
      </p:cxnSp>
      <p:pic>
        <p:nvPicPr>
          <p:cNvPr id="126" name="Google Shape;126;p14"/>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27" name="Shape 127"/>
        <p:cNvGrpSpPr/>
        <p:nvPr/>
      </p:nvGrpSpPr>
      <p:grpSpPr>
        <a:xfrm>
          <a:off x="0" y="0"/>
          <a:ext cx="0" cy="0"/>
          <a:chOff x="0" y="0"/>
          <a:chExt cx="0" cy="0"/>
        </a:xfrm>
      </p:grpSpPr>
      <p:pic>
        <p:nvPicPr>
          <p:cNvPr id="128" name="Google Shape;128;p15"/>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129" name="Google Shape;129;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5"/>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15"/>
          <p:cNvSpPr txBox="1"/>
          <p:nvPr>
            <p:ph type="title"/>
          </p:nvPr>
        </p:nvSpPr>
        <p:spPr>
          <a:xfrm>
            <a:off x="845127" y="365760"/>
            <a:ext cx="9445502" cy="826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33" name="Google Shape;133;p15"/>
          <p:cNvCxnSpPr/>
          <p:nvPr/>
        </p:nvCxnSpPr>
        <p:spPr>
          <a:xfrm>
            <a:off x="845127" y="1191932"/>
            <a:ext cx="10515600" cy="0"/>
          </a:xfrm>
          <a:prstGeom prst="straightConnector1">
            <a:avLst/>
          </a:prstGeom>
          <a:noFill/>
          <a:ln cap="flat" cmpd="sng" w="9525">
            <a:solidFill>
              <a:srgbClr val="3DACA7"/>
            </a:solidFill>
            <a:prstDash val="solid"/>
            <a:round/>
            <a:headEnd len="sm" w="sm" type="none"/>
            <a:tailEnd len="sm" w="sm" type="none"/>
          </a:ln>
        </p:spPr>
      </p:cxnSp>
      <p:pic>
        <p:nvPicPr>
          <p:cNvPr id="134" name="Google Shape;134;p15"/>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135" name="Shape 135"/>
        <p:cNvGrpSpPr/>
        <p:nvPr/>
      </p:nvGrpSpPr>
      <p:grpSpPr>
        <a:xfrm>
          <a:off x="0" y="0"/>
          <a:ext cx="0" cy="0"/>
          <a:chOff x="0" y="0"/>
          <a:chExt cx="0" cy="0"/>
        </a:xfrm>
      </p:grpSpPr>
      <p:pic>
        <p:nvPicPr>
          <p:cNvPr id="136" name="Google Shape;136;p16"/>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137" name="Google Shape;137;p16"/>
          <p:cNvSpPr txBox="1"/>
          <p:nvPr>
            <p:ph idx="1" type="body"/>
          </p:nvPr>
        </p:nvSpPr>
        <p:spPr>
          <a:xfrm>
            <a:off x="5181600" y="990600"/>
            <a:ext cx="6172200" cy="48768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8" name="Google Shape;138;p16"/>
          <p:cNvSpPr txBox="1"/>
          <p:nvPr>
            <p:ph idx="2" type="body"/>
          </p:nvPr>
        </p:nvSpPr>
        <p:spPr>
          <a:xfrm>
            <a:off x="841248" y="2191660"/>
            <a:ext cx="3931920" cy="36757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9" name="Google Shape;13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6"/>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
          <p:cNvSpPr txBox="1"/>
          <p:nvPr>
            <p:ph type="title"/>
          </p:nvPr>
        </p:nvSpPr>
        <p:spPr>
          <a:xfrm>
            <a:off x="841248" y="457200"/>
            <a:ext cx="3931920" cy="14877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EADA7"/>
              </a:buClr>
              <a:buSzPts val="3200"/>
              <a:buFont typeface="Quattrocento Sans"/>
              <a:buNone/>
              <a:defRPr b="0" sz="3200">
                <a:solidFill>
                  <a:srgbClr val="3EADA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43" name="Google Shape;143;p16"/>
          <p:cNvCxnSpPr/>
          <p:nvPr/>
        </p:nvCxnSpPr>
        <p:spPr>
          <a:xfrm>
            <a:off x="860600" y="2061029"/>
            <a:ext cx="3931920" cy="0"/>
          </a:xfrm>
          <a:prstGeom prst="straightConnector1">
            <a:avLst/>
          </a:prstGeom>
          <a:noFill/>
          <a:ln cap="flat" cmpd="sng" w="9525">
            <a:solidFill>
              <a:srgbClr val="3DACA7"/>
            </a:solidFill>
            <a:prstDash val="solid"/>
            <a:round/>
            <a:headEnd len="sm" w="sm" type="none"/>
            <a:tailEnd len="sm" w="sm" type="none"/>
          </a:ln>
        </p:spPr>
      </p:cxnSp>
      <p:pic>
        <p:nvPicPr>
          <p:cNvPr id="144" name="Google Shape;144;p16"/>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45" name="Shape 145"/>
        <p:cNvGrpSpPr/>
        <p:nvPr/>
      </p:nvGrpSpPr>
      <p:grpSpPr>
        <a:xfrm>
          <a:off x="0" y="0"/>
          <a:ext cx="0" cy="0"/>
          <a:chOff x="0" y="0"/>
          <a:chExt cx="0" cy="0"/>
        </a:xfrm>
      </p:grpSpPr>
      <p:pic>
        <p:nvPicPr>
          <p:cNvPr id="146" name="Google Shape;146;p17"/>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147" name="Google Shape;147;p17"/>
          <p:cNvSpPr/>
          <p:nvPr>
            <p:ph idx="2" type="pic"/>
          </p:nvPr>
        </p:nvSpPr>
        <p:spPr>
          <a:xfrm>
            <a:off x="5181600" y="990600"/>
            <a:ext cx="6172200" cy="4876800"/>
          </a:xfrm>
          <a:prstGeom prst="rect">
            <a:avLst/>
          </a:prstGeom>
          <a:noFill/>
          <a:ln>
            <a:noFill/>
          </a:ln>
        </p:spPr>
      </p:sp>
      <p:sp>
        <p:nvSpPr>
          <p:cNvPr id="148" name="Google Shape;14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7"/>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1" name="Google Shape;151;p17"/>
          <p:cNvSpPr txBox="1"/>
          <p:nvPr>
            <p:ph idx="1" type="body"/>
          </p:nvPr>
        </p:nvSpPr>
        <p:spPr>
          <a:xfrm>
            <a:off x="841248" y="2191660"/>
            <a:ext cx="3931920" cy="367574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2" name="Google Shape;152;p17"/>
          <p:cNvSpPr txBox="1"/>
          <p:nvPr>
            <p:ph type="title"/>
          </p:nvPr>
        </p:nvSpPr>
        <p:spPr>
          <a:xfrm>
            <a:off x="841248" y="457200"/>
            <a:ext cx="3931920" cy="148771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EADA7"/>
              </a:buClr>
              <a:buSzPts val="3200"/>
              <a:buFont typeface="Quattrocento Sans"/>
              <a:buNone/>
              <a:defRPr b="0" sz="3200">
                <a:solidFill>
                  <a:srgbClr val="3EADA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3" name="Google Shape;153;p17"/>
          <p:cNvCxnSpPr/>
          <p:nvPr/>
        </p:nvCxnSpPr>
        <p:spPr>
          <a:xfrm>
            <a:off x="860600" y="2061029"/>
            <a:ext cx="3931920" cy="0"/>
          </a:xfrm>
          <a:prstGeom prst="straightConnector1">
            <a:avLst/>
          </a:prstGeom>
          <a:noFill/>
          <a:ln cap="flat" cmpd="sng" w="9525">
            <a:solidFill>
              <a:srgbClr val="3DACA7"/>
            </a:solidFill>
            <a:prstDash val="solid"/>
            <a:round/>
            <a:headEnd len="sm" w="sm" type="none"/>
            <a:tailEnd len="sm" w="sm" type="none"/>
          </a:ln>
        </p:spPr>
      </p:cxnSp>
      <p:pic>
        <p:nvPicPr>
          <p:cNvPr id="154" name="Google Shape;154;p17"/>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157" name="Google Shape;157;p18"/>
          <p:cNvSpPr txBox="1"/>
          <p:nvPr>
            <p:ph idx="1" type="body"/>
          </p:nvPr>
        </p:nvSpPr>
        <p:spPr>
          <a:xfrm rot="5400000">
            <a:off x="3715859" y="-1496477"/>
            <a:ext cx="4767210" cy="1052252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8" name="Google Shape;1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18"/>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18"/>
          <p:cNvSpPr txBox="1"/>
          <p:nvPr>
            <p:ph type="title"/>
          </p:nvPr>
        </p:nvSpPr>
        <p:spPr>
          <a:xfrm>
            <a:off x="845127" y="365760"/>
            <a:ext cx="9445502" cy="826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2" name="Google Shape;162;p18"/>
          <p:cNvCxnSpPr/>
          <p:nvPr/>
        </p:nvCxnSpPr>
        <p:spPr>
          <a:xfrm>
            <a:off x="845127" y="1191932"/>
            <a:ext cx="10515600" cy="0"/>
          </a:xfrm>
          <a:prstGeom prst="straightConnector1">
            <a:avLst/>
          </a:prstGeom>
          <a:noFill/>
          <a:ln cap="flat" cmpd="sng" w="9525">
            <a:solidFill>
              <a:srgbClr val="3DACA7"/>
            </a:solidFill>
            <a:prstDash val="solid"/>
            <a:round/>
            <a:headEnd len="sm" w="sm" type="none"/>
            <a:tailEnd len="sm" w="sm" type="none"/>
          </a:ln>
        </p:spPr>
      </p:cxnSp>
      <p:pic>
        <p:nvPicPr>
          <p:cNvPr id="163" name="Google Shape;163;p18"/>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21" name="Google Shape;21;p3"/>
          <p:cNvSpPr txBox="1"/>
          <p:nvPr>
            <p:ph type="title"/>
          </p:nvPr>
        </p:nvSpPr>
        <p:spPr>
          <a:xfrm>
            <a:off x="845127" y="365760"/>
            <a:ext cx="9445502" cy="826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845127" y="1381182"/>
            <a:ext cx="10515600" cy="479895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3"/>
          <p:cNvCxnSpPr/>
          <p:nvPr/>
        </p:nvCxnSpPr>
        <p:spPr>
          <a:xfrm>
            <a:off x="845127" y="1191932"/>
            <a:ext cx="10515600" cy="0"/>
          </a:xfrm>
          <a:prstGeom prst="straightConnector1">
            <a:avLst/>
          </a:prstGeom>
          <a:noFill/>
          <a:ln cap="flat" cmpd="sng" w="9525">
            <a:solidFill>
              <a:srgbClr val="3DACA7"/>
            </a:solidFill>
            <a:prstDash val="solid"/>
            <a:round/>
            <a:headEnd len="sm" w="sm" type="none"/>
            <a:tailEnd len="sm" w="sm" type="none"/>
          </a:ln>
        </p:spPr>
      </p:cxnSp>
      <p:pic>
        <p:nvPicPr>
          <p:cNvPr id="27" name="Google Shape;27;p3"/>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30" name="Google Shape;30;p4"/>
          <p:cNvSpPr txBox="1"/>
          <p:nvPr>
            <p:ph type="title"/>
          </p:nvPr>
        </p:nvSpPr>
        <p:spPr>
          <a:xfrm>
            <a:off x="831850" y="1712423"/>
            <a:ext cx="10515600" cy="28512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EADA7"/>
              </a:buClr>
              <a:buSzPts val="6000"/>
              <a:buFont typeface="Quattrocento Sans"/>
              <a:buNone/>
              <a:defRPr b="0"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831850" y="455263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400"/>
              <a:buNone/>
              <a:defRPr sz="2400">
                <a:solidFill>
                  <a:srgbClr val="3F3F3F"/>
                </a:solidFill>
              </a:defRPr>
            </a:lvl1pPr>
            <a:lvl2pPr indent="-228600" lvl="1" marL="914400" algn="l">
              <a:lnSpc>
                <a:spcPct val="90000"/>
              </a:lnSpc>
              <a:spcBef>
                <a:spcPts val="500"/>
              </a:spcBef>
              <a:spcAft>
                <a:spcPts val="0"/>
              </a:spcAft>
              <a:buClr>
                <a:srgbClr val="888888"/>
              </a:buClr>
              <a:buSzPts val="1800"/>
              <a:buNone/>
              <a:defRPr sz="1800">
                <a:solidFill>
                  <a:srgbClr val="888888"/>
                </a:solidFill>
              </a:defRPr>
            </a:lvl2pPr>
            <a:lvl3pPr indent="-228600" lvl="2" marL="1371600" algn="l">
              <a:lnSpc>
                <a:spcPct val="90000"/>
              </a:lnSpc>
              <a:spcBef>
                <a:spcPts val="500"/>
              </a:spcBef>
              <a:spcAft>
                <a:spcPts val="0"/>
              </a:spcAft>
              <a:buClr>
                <a:srgbClr val="888888"/>
              </a:buClr>
              <a:buSzPts val="1600"/>
              <a:buNone/>
              <a:defRPr sz="1600">
                <a:solidFill>
                  <a:srgbClr val="888888"/>
                </a:solidFill>
              </a:defRPr>
            </a:lvl3pPr>
            <a:lvl4pPr indent="-228600" lvl="3" marL="1828800" algn="l">
              <a:lnSpc>
                <a:spcPct val="90000"/>
              </a:lnSpc>
              <a:spcBef>
                <a:spcPts val="500"/>
              </a:spcBef>
              <a:spcAft>
                <a:spcPts val="0"/>
              </a:spcAft>
              <a:buClr>
                <a:srgbClr val="888888"/>
              </a:buClr>
              <a:buSzPts val="1400"/>
              <a:buNone/>
              <a:defRPr sz="1400">
                <a:solidFill>
                  <a:srgbClr val="888888"/>
                </a:solidFill>
              </a:defRPr>
            </a:lvl4pPr>
            <a:lvl5pPr indent="-228600" lvl="4" marL="2286000" algn="l">
              <a:lnSpc>
                <a:spcPct val="90000"/>
              </a:lnSpc>
              <a:spcBef>
                <a:spcPts val="50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2" name="Google Shape;3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37" name="Google Shape;37;p5"/>
          <p:cNvSpPr txBox="1"/>
          <p:nvPr>
            <p:ph idx="1" type="body"/>
          </p:nvPr>
        </p:nvSpPr>
        <p:spPr>
          <a:xfrm>
            <a:off x="845127" y="1381182"/>
            <a:ext cx="5181600" cy="479895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 name="Google Shape;38;p5"/>
          <p:cNvSpPr txBox="1"/>
          <p:nvPr>
            <p:ph idx="2" type="body"/>
          </p:nvPr>
        </p:nvSpPr>
        <p:spPr>
          <a:xfrm>
            <a:off x="6172200" y="1381182"/>
            <a:ext cx="5181600" cy="479895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5"/>
          <p:cNvSpPr txBox="1"/>
          <p:nvPr>
            <p:ph type="title"/>
          </p:nvPr>
        </p:nvSpPr>
        <p:spPr>
          <a:xfrm>
            <a:off x="845127" y="365760"/>
            <a:ext cx="9445502" cy="826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3" name="Google Shape;43;p5"/>
          <p:cNvCxnSpPr/>
          <p:nvPr/>
        </p:nvCxnSpPr>
        <p:spPr>
          <a:xfrm>
            <a:off x="845127" y="1191932"/>
            <a:ext cx="10515600" cy="0"/>
          </a:xfrm>
          <a:prstGeom prst="straightConnector1">
            <a:avLst/>
          </a:prstGeom>
          <a:noFill/>
          <a:ln cap="flat" cmpd="sng" w="9525">
            <a:solidFill>
              <a:srgbClr val="3DACA7"/>
            </a:solidFill>
            <a:prstDash val="solid"/>
            <a:round/>
            <a:headEnd len="sm" w="sm" type="none"/>
            <a:tailEnd len="sm" w="sm" type="none"/>
          </a:ln>
        </p:spPr>
      </p:cxnSp>
      <p:pic>
        <p:nvPicPr>
          <p:cNvPr id="44" name="Google Shape;44;p5"/>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5" name="Shape 45"/>
        <p:cNvGrpSpPr/>
        <p:nvPr/>
      </p:nvGrpSpPr>
      <p:grpSpPr>
        <a:xfrm>
          <a:off x="0" y="0"/>
          <a:ext cx="0" cy="0"/>
          <a:chOff x="0" y="0"/>
          <a:chExt cx="0" cy="0"/>
        </a:xfrm>
      </p:grpSpPr>
      <p:pic>
        <p:nvPicPr>
          <p:cNvPr id="46" name="Google Shape;46;p6"/>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47" name="Google Shape;47;p6"/>
          <p:cNvSpPr txBox="1"/>
          <p:nvPr>
            <p:ph idx="1" type="body"/>
          </p:nvPr>
        </p:nvSpPr>
        <p:spPr>
          <a:xfrm>
            <a:off x="845127" y="1381181"/>
            <a:ext cx="5156200" cy="82569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8" name="Google Shape;48;p6"/>
          <p:cNvSpPr txBox="1"/>
          <p:nvPr>
            <p:ph idx="2" type="body"/>
          </p:nvPr>
        </p:nvSpPr>
        <p:spPr>
          <a:xfrm>
            <a:off x="845127" y="2206880"/>
            <a:ext cx="5156200" cy="398119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 name="Google Shape;49;p6"/>
          <p:cNvSpPr txBox="1"/>
          <p:nvPr>
            <p:ph idx="3" type="body"/>
          </p:nvPr>
        </p:nvSpPr>
        <p:spPr>
          <a:xfrm>
            <a:off x="6172200" y="1381182"/>
            <a:ext cx="5181601" cy="82569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6"/>
          <p:cNvSpPr txBox="1"/>
          <p:nvPr>
            <p:ph idx="4" type="body"/>
          </p:nvPr>
        </p:nvSpPr>
        <p:spPr>
          <a:xfrm>
            <a:off x="6172200" y="2206880"/>
            <a:ext cx="5181601" cy="398119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 name="Google Shape;5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6"/>
          <p:cNvSpPr txBox="1"/>
          <p:nvPr>
            <p:ph type="title"/>
          </p:nvPr>
        </p:nvSpPr>
        <p:spPr>
          <a:xfrm>
            <a:off x="845127" y="365760"/>
            <a:ext cx="9445502" cy="826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55" name="Google Shape;55;p6"/>
          <p:cNvCxnSpPr/>
          <p:nvPr/>
        </p:nvCxnSpPr>
        <p:spPr>
          <a:xfrm>
            <a:off x="845127" y="1191932"/>
            <a:ext cx="10515600" cy="0"/>
          </a:xfrm>
          <a:prstGeom prst="straightConnector1">
            <a:avLst/>
          </a:prstGeom>
          <a:noFill/>
          <a:ln cap="flat" cmpd="sng" w="9525">
            <a:solidFill>
              <a:srgbClr val="3DACA7"/>
            </a:solidFill>
            <a:prstDash val="solid"/>
            <a:round/>
            <a:headEnd len="sm" w="sm" type="none"/>
            <a:tailEnd len="sm" w="sm" type="none"/>
          </a:ln>
        </p:spPr>
      </p:cxnSp>
      <p:pic>
        <p:nvPicPr>
          <p:cNvPr id="56" name="Google Shape;56;p6"/>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59" name="Google Shape;5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7"/>
          <p:cNvSpPr txBox="1"/>
          <p:nvPr>
            <p:ph type="title"/>
          </p:nvPr>
        </p:nvSpPr>
        <p:spPr>
          <a:xfrm>
            <a:off x="845127" y="365760"/>
            <a:ext cx="9445502" cy="826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EADA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63" name="Google Shape;63;p7"/>
          <p:cNvCxnSpPr/>
          <p:nvPr/>
        </p:nvCxnSpPr>
        <p:spPr>
          <a:xfrm>
            <a:off x="845127" y="1191932"/>
            <a:ext cx="10515600" cy="0"/>
          </a:xfrm>
          <a:prstGeom prst="straightConnector1">
            <a:avLst/>
          </a:prstGeom>
          <a:noFill/>
          <a:ln cap="flat" cmpd="sng" w="9525">
            <a:solidFill>
              <a:srgbClr val="3DACA7"/>
            </a:solidFill>
            <a:prstDash val="solid"/>
            <a:round/>
            <a:headEnd len="sm" w="sm" type="none"/>
            <a:tailEnd len="sm" w="sm" type="none"/>
          </a:ln>
        </p:spPr>
      </p:cxnSp>
      <p:pic>
        <p:nvPicPr>
          <p:cNvPr id="64" name="Google Shape;64;p7"/>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pic>
        <p:nvPicPr>
          <p:cNvPr id="70" name="Google Shape;70;p9"/>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71" name="Google Shape;71;p9"/>
          <p:cNvSpPr txBox="1"/>
          <p:nvPr>
            <p:ph type="title"/>
          </p:nvPr>
        </p:nvSpPr>
        <p:spPr>
          <a:xfrm>
            <a:off x="841248" y="457200"/>
            <a:ext cx="3931920" cy="160019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EADA7"/>
              </a:buClr>
              <a:buSzPts val="3200"/>
              <a:buFont typeface="Quattrocento Sans"/>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9"/>
          <p:cNvSpPr txBox="1"/>
          <p:nvPr>
            <p:ph idx="1" type="body"/>
          </p:nvPr>
        </p:nvSpPr>
        <p:spPr>
          <a:xfrm>
            <a:off x="5181600" y="990600"/>
            <a:ext cx="6172200" cy="48768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3" name="Google Shape;73;p9"/>
          <p:cNvSpPr txBox="1"/>
          <p:nvPr>
            <p:ph idx="2" type="body"/>
          </p:nvPr>
        </p:nvSpPr>
        <p:spPr>
          <a:xfrm>
            <a:off x="841248" y="2057399"/>
            <a:ext cx="3931920" cy="381000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7" name="Google Shape;77;p9"/>
          <p:cNvCxnSpPr/>
          <p:nvPr/>
        </p:nvCxnSpPr>
        <p:spPr>
          <a:xfrm>
            <a:off x="860600" y="2061029"/>
            <a:ext cx="3931920" cy="0"/>
          </a:xfrm>
          <a:prstGeom prst="straightConnector1">
            <a:avLst/>
          </a:prstGeom>
          <a:noFill/>
          <a:ln cap="flat" cmpd="sng" w="9525">
            <a:solidFill>
              <a:srgbClr val="3DACA7"/>
            </a:solidFill>
            <a:prstDash val="solid"/>
            <a:round/>
            <a:headEnd len="sm" w="sm" type="none"/>
            <a:tailEnd len="sm" w="sm" type="none"/>
          </a:ln>
        </p:spPr>
      </p:cxnSp>
      <p:pic>
        <p:nvPicPr>
          <p:cNvPr id="78" name="Google Shape;78;p9"/>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72690" r="0" t="69862"/>
          <a:stretch/>
        </p:blipFill>
        <p:spPr>
          <a:xfrm>
            <a:off x="9694748" y="4789714"/>
            <a:ext cx="2497252" cy="2068286"/>
          </a:xfrm>
          <a:prstGeom prst="rect">
            <a:avLst/>
          </a:prstGeom>
          <a:noFill/>
          <a:ln>
            <a:noFill/>
          </a:ln>
        </p:spPr>
      </p:pic>
      <p:sp>
        <p:nvSpPr>
          <p:cNvPr id="81" name="Google Shape;81;p10"/>
          <p:cNvSpPr txBox="1"/>
          <p:nvPr>
            <p:ph type="title"/>
          </p:nvPr>
        </p:nvSpPr>
        <p:spPr>
          <a:xfrm>
            <a:off x="841248" y="457200"/>
            <a:ext cx="393192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EADA7"/>
              </a:buClr>
              <a:buSzPts val="3200"/>
              <a:buFont typeface="Quattrocento Sans"/>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0"/>
          <p:cNvSpPr/>
          <p:nvPr>
            <p:ph idx="2" type="pic"/>
          </p:nvPr>
        </p:nvSpPr>
        <p:spPr>
          <a:xfrm>
            <a:off x="5181600" y="990600"/>
            <a:ext cx="6172200" cy="4876800"/>
          </a:xfrm>
          <a:prstGeom prst="rect">
            <a:avLst/>
          </a:prstGeom>
          <a:noFill/>
          <a:ln>
            <a:noFill/>
          </a:ln>
        </p:spPr>
      </p:sp>
      <p:sp>
        <p:nvSpPr>
          <p:cNvPr id="83" name="Google Shape;83;p10"/>
          <p:cNvSpPr txBox="1"/>
          <p:nvPr>
            <p:ph idx="1" type="body"/>
          </p:nvPr>
        </p:nvSpPr>
        <p:spPr>
          <a:xfrm>
            <a:off x="841248" y="2057400"/>
            <a:ext cx="3931920" cy="3810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200"/>
              <a:buNone/>
              <a:defRPr sz="1200"/>
            </a:lvl2pPr>
            <a:lvl3pPr indent="-228600" lvl="2" marL="1371600" algn="l">
              <a:lnSpc>
                <a:spcPct val="90000"/>
              </a:lnSpc>
              <a:spcBef>
                <a:spcPts val="500"/>
              </a:spcBef>
              <a:spcAft>
                <a:spcPts val="0"/>
              </a:spcAft>
              <a:buClr>
                <a:schemeClr val="dk1"/>
              </a:buClr>
              <a:buSzPts val="1000"/>
              <a:buNone/>
              <a:defRPr sz="1000"/>
            </a:lvl3pPr>
            <a:lvl4pPr indent="-228600" lvl="3" marL="1828800" algn="l">
              <a:lnSpc>
                <a:spcPct val="90000"/>
              </a:lnSpc>
              <a:spcBef>
                <a:spcPts val="500"/>
              </a:spcBef>
              <a:spcAft>
                <a:spcPts val="0"/>
              </a:spcAft>
              <a:buClr>
                <a:schemeClr val="dk1"/>
              </a:buClr>
              <a:buSzPts val="900"/>
              <a:buNone/>
              <a:defRPr sz="900"/>
            </a:lvl4pPr>
            <a:lvl5pPr indent="-228600" lvl="4" marL="2286000" algn="l">
              <a:lnSpc>
                <a:spcPct val="90000"/>
              </a:lnSpc>
              <a:spcBef>
                <a:spcPts val="50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4" name="Google Shape;8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7" name="Google Shape;87;p10"/>
          <p:cNvCxnSpPr/>
          <p:nvPr/>
        </p:nvCxnSpPr>
        <p:spPr>
          <a:xfrm>
            <a:off x="860600" y="2061029"/>
            <a:ext cx="3931920" cy="0"/>
          </a:xfrm>
          <a:prstGeom prst="straightConnector1">
            <a:avLst/>
          </a:prstGeom>
          <a:noFill/>
          <a:ln cap="flat" cmpd="sng" w="9525">
            <a:solidFill>
              <a:srgbClr val="3DACA7"/>
            </a:solidFill>
            <a:prstDash val="solid"/>
            <a:round/>
            <a:headEnd len="sm" w="sm" type="none"/>
            <a:tailEnd len="sm" w="sm" type="none"/>
          </a:ln>
        </p:spPr>
      </p:cxnSp>
      <p:pic>
        <p:nvPicPr>
          <p:cNvPr id="88" name="Google Shape;88;p10"/>
          <p:cNvPicPr preferRelativeResize="0"/>
          <p:nvPr/>
        </p:nvPicPr>
        <p:blipFill rotWithShape="1">
          <a:blip r:embed="rId3">
            <a:alphaModFix/>
          </a:blip>
          <a:srcRect b="0" l="0" r="0" t="0"/>
          <a:stretch/>
        </p:blipFill>
        <p:spPr>
          <a:xfrm>
            <a:off x="10560627" y="555008"/>
            <a:ext cx="800100" cy="447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5127" y="365760"/>
            <a:ext cx="10515600" cy="132556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3EADA7"/>
              </a:buClr>
              <a:buSzPts val="4400"/>
              <a:buFont typeface="Quattrocento Sans"/>
              <a:buNone/>
              <a:defRPr b="0" i="0" sz="4400" u="none" cap="none" strike="noStrike">
                <a:solidFill>
                  <a:srgbClr val="3EADA7"/>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45127" y="1828800"/>
            <a:ext cx="10515600" cy="4351337"/>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Noto Sans Symbols"/>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Noto Sans Symbols"/>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59595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100" u="none" cap="none" strike="noStrike">
                <a:solidFill>
                  <a:srgbClr val="59595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7527"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888888"/>
                </a:solidFill>
                <a:latin typeface="Calibri"/>
                <a:ea typeface="Calibri"/>
                <a:cs typeface="Calibri"/>
                <a:sym typeface="Calibri"/>
              </a:defRPr>
            </a:lvl1pPr>
            <a:lvl2pPr indent="0" lvl="1" marL="0" marR="0" rtl="0" algn="r">
              <a:spcBef>
                <a:spcPts val="0"/>
              </a:spcBef>
              <a:buNone/>
              <a:defRPr b="0" i="0" sz="1100" u="none" cap="none" strike="noStrike">
                <a:solidFill>
                  <a:srgbClr val="888888"/>
                </a:solidFill>
                <a:latin typeface="Calibri"/>
                <a:ea typeface="Calibri"/>
                <a:cs typeface="Calibri"/>
                <a:sym typeface="Calibri"/>
              </a:defRPr>
            </a:lvl2pPr>
            <a:lvl3pPr indent="0" lvl="2" marL="0" marR="0" rtl="0" algn="r">
              <a:spcBef>
                <a:spcPts val="0"/>
              </a:spcBef>
              <a:buNone/>
              <a:defRPr b="0" i="0" sz="1100" u="none" cap="none" strike="noStrike">
                <a:solidFill>
                  <a:srgbClr val="888888"/>
                </a:solidFill>
                <a:latin typeface="Calibri"/>
                <a:ea typeface="Calibri"/>
                <a:cs typeface="Calibri"/>
                <a:sym typeface="Calibri"/>
              </a:defRPr>
            </a:lvl3pPr>
            <a:lvl4pPr indent="0" lvl="3" marL="0" marR="0" rtl="0" algn="r">
              <a:spcBef>
                <a:spcPts val="0"/>
              </a:spcBef>
              <a:buNone/>
              <a:defRPr b="0" i="0" sz="1100" u="none" cap="none" strike="noStrike">
                <a:solidFill>
                  <a:srgbClr val="888888"/>
                </a:solidFill>
                <a:latin typeface="Calibri"/>
                <a:ea typeface="Calibri"/>
                <a:cs typeface="Calibri"/>
                <a:sym typeface="Calibri"/>
              </a:defRPr>
            </a:lvl4pPr>
            <a:lvl5pPr indent="0" lvl="4" marL="0" marR="0" rtl="0" algn="r">
              <a:spcBef>
                <a:spcPts val="0"/>
              </a:spcBef>
              <a:buNone/>
              <a:defRPr b="0" i="0" sz="1100" u="none" cap="none" strike="noStrike">
                <a:solidFill>
                  <a:srgbClr val="888888"/>
                </a:solidFill>
                <a:latin typeface="Calibri"/>
                <a:ea typeface="Calibri"/>
                <a:cs typeface="Calibri"/>
                <a:sym typeface="Calibri"/>
              </a:defRPr>
            </a:lvl5pPr>
            <a:lvl6pPr indent="0" lvl="5" marL="0" marR="0" rtl="0" algn="r">
              <a:spcBef>
                <a:spcPts val="0"/>
              </a:spcBef>
              <a:buNone/>
              <a:defRPr b="0" i="0" sz="1100" u="none" cap="none" strike="noStrike">
                <a:solidFill>
                  <a:srgbClr val="888888"/>
                </a:solidFill>
                <a:latin typeface="Calibri"/>
                <a:ea typeface="Calibri"/>
                <a:cs typeface="Calibri"/>
                <a:sym typeface="Calibri"/>
              </a:defRPr>
            </a:lvl6pPr>
            <a:lvl7pPr indent="0" lvl="6" marL="0" marR="0" rtl="0" algn="r">
              <a:spcBef>
                <a:spcPts val="0"/>
              </a:spcBef>
              <a:buNone/>
              <a:defRPr b="0" i="0" sz="1100" u="none" cap="none" strike="noStrike">
                <a:solidFill>
                  <a:srgbClr val="888888"/>
                </a:solidFill>
                <a:latin typeface="Calibri"/>
                <a:ea typeface="Calibri"/>
                <a:cs typeface="Calibri"/>
                <a:sym typeface="Calibri"/>
              </a:defRPr>
            </a:lvl7pPr>
            <a:lvl8pPr indent="0" lvl="7" marL="0" marR="0" rtl="0" algn="r">
              <a:spcBef>
                <a:spcPts val="0"/>
              </a:spcBef>
              <a:buNone/>
              <a:defRPr b="0" i="0" sz="1100" u="none" cap="none" strike="noStrike">
                <a:solidFill>
                  <a:srgbClr val="888888"/>
                </a:solidFill>
                <a:latin typeface="Calibri"/>
                <a:ea typeface="Calibri"/>
                <a:cs typeface="Calibri"/>
                <a:sym typeface="Calibri"/>
              </a:defRPr>
            </a:lvl8pPr>
            <a:lvl9pPr indent="0" lvl="8" marL="0" marR="0" rtl="0" algn="r">
              <a:spcBef>
                <a:spcPts val="0"/>
              </a:spcBef>
              <a:buNone/>
              <a:defRPr b="0" i="0" sz="1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cdc.gov/suicide/facts/index.html#:~:text=Suicide%20rates%20increased%20approximately%2036,one%20death%20every%2011%20minutes.&amp;text=The%20number%20of%20people%20who,attempt%20suicide%20is%20even%20high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youtube.com/watch?v=7NHZzQAnS1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kaggle.com/datasets/nikhileswarkomati/suicide-watch"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ctrTitle"/>
          </p:nvPr>
        </p:nvSpPr>
        <p:spPr>
          <a:xfrm>
            <a:off x="1524000" y="1063671"/>
            <a:ext cx="9753600" cy="1875008"/>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5400"/>
              <a:buFont typeface="Quattrocento Sans"/>
              <a:buNone/>
            </a:pPr>
            <a:r>
              <a:rPr lang="en-US"/>
              <a:t>Suicide Ideation Prediction from Social Media Conversations</a:t>
            </a:r>
            <a:endParaRPr/>
          </a:p>
        </p:txBody>
      </p:sp>
      <p:sp>
        <p:nvSpPr>
          <p:cNvPr id="169" name="Google Shape;169;p19"/>
          <p:cNvSpPr txBox="1"/>
          <p:nvPr>
            <p:ph idx="1" type="subTitle"/>
          </p:nvPr>
        </p:nvSpPr>
        <p:spPr>
          <a:xfrm>
            <a:off x="5486400" y="3240578"/>
            <a:ext cx="5791200" cy="2042622"/>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E9F7F6"/>
              </a:buClr>
              <a:buSzPts val="2400"/>
              <a:buNone/>
            </a:pPr>
            <a:r>
              <a:rPr lang="en-US"/>
              <a:t>Arnav Goel (2021519)</a:t>
            </a:r>
            <a:endParaRPr/>
          </a:p>
          <a:p>
            <a:pPr indent="0" lvl="0" marL="0" rtl="0" algn="r">
              <a:lnSpc>
                <a:spcPct val="90000"/>
              </a:lnSpc>
              <a:spcBef>
                <a:spcPts val="0"/>
              </a:spcBef>
              <a:spcAft>
                <a:spcPts val="0"/>
              </a:spcAft>
              <a:buClr>
                <a:srgbClr val="E9F7F6"/>
              </a:buClr>
              <a:buSzPts val="2400"/>
              <a:buNone/>
            </a:pPr>
            <a:r>
              <a:rPr lang="en-US"/>
              <a:t>Medha Hira (2021265)</a:t>
            </a:r>
            <a:endParaRPr/>
          </a:p>
          <a:p>
            <a:pPr indent="0" lvl="0" marL="0" rtl="0" algn="r">
              <a:lnSpc>
                <a:spcPct val="90000"/>
              </a:lnSpc>
              <a:spcBef>
                <a:spcPts val="0"/>
              </a:spcBef>
              <a:spcAft>
                <a:spcPts val="0"/>
              </a:spcAft>
              <a:buClr>
                <a:srgbClr val="E9F7F6"/>
              </a:buClr>
              <a:buSzPts val="2400"/>
              <a:buNone/>
            </a:pPr>
            <a:r>
              <a:rPr lang="en-US"/>
              <a:t>Siddharth Rajput(2021102)</a:t>
            </a:r>
            <a:endParaRPr/>
          </a:p>
          <a:p>
            <a:pPr indent="0" lvl="0" marL="0" rtl="0" algn="r">
              <a:lnSpc>
                <a:spcPct val="90000"/>
              </a:lnSpc>
              <a:spcBef>
                <a:spcPts val="0"/>
              </a:spcBef>
              <a:spcAft>
                <a:spcPts val="0"/>
              </a:spcAft>
              <a:buClr>
                <a:srgbClr val="E9F7F6"/>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Data Exploration</a:t>
            </a:r>
            <a:endParaRPr b="1"/>
          </a:p>
        </p:txBody>
      </p:sp>
      <p:sp>
        <p:nvSpPr>
          <p:cNvPr id="232" name="Google Shape;232;p28"/>
          <p:cNvSpPr txBox="1"/>
          <p:nvPr>
            <p:ph idx="1" type="body"/>
          </p:nvPr>
        </p:nvSpPr>
        <p:spPr>
          <a:xfrm>
            <a:off x="4357025" y="1498288"/>
            <a:ext cx="3641100" cy="5640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en-US"/>
              <a:t>Word Clouds</a:t>
            </a:r>
            <a:endParaRPr/>
          </a:p>
        </p:txBody>
      </p:sp>
      <p:sp>
        <p:nvSpPr>
          <p:cNvPr id="233" name="Google Shape;233;p28"/>
          <p:cNvSpPr/>
          <p:nvPr/>
        </p:nvSpPr>
        <p:spPr>
          <a:xfrm>
            <a:off x="1984200" y="2119150"/>
            <a:ext cx="8223600" cy="25086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34" name="Google Shape;234;p28"/>
          <p:cNvPicPr preferRelativeResize="0"/>
          <p:nvPr/>
        </p:nvPicPr>
        <p:blipFill>
          <a:blip r:embed="rId3">
            <a:alphaModFix/>
          </a:blip>
          <a:stretch>
            <a:fillRect/>
          </a:stretch>
        </p:blipFill>
        <p:spPr>
          <a:xfrm>
            <a:off x="2106775" y="2182425"/>
            <a:ext cx="4040134" cy="2361551"/>
          </a:xfrm>
          <a:prstGeom prst="rect">
            <a:avLst/>
          </a:prstGeom>
          <a:noFill/>
          <a:ln>
            <a:noFill/>
          </a:ln>
        </p:spPr>
      </p:pic>
      <p:pic>
        <p:nvPicPr>
          <p:cNvPr id="235" name="Google Shape;235;p28"/>
          <p:cNvPicPr preferRelativeResize="0"/>
          <p:nvPr/>
        </p:nvPicPr>
        <p:blipFill>
          <a:blip r:embed="rId4">
            <a:alphaModFix/>
          </a:blip>
          <a:stretch>
            <a:fillRect/>
          </a:stretch>
        </p:blipFill>
        <p:spPr>
          <a:xfrm>
            <a:off x="6236425" y="2182425"/>
            <a:ext cx="3849514" cy="2361551"/>
          </a:xfrm>
          <a:prstGeom prst="rect">
            <a:avLst/>
          </a:prstGeom>
          <a:noFill/>
          <a:ln>
            <a:noFill/>
          </a:ln>
        </p:spPr>
      </p:pic>
      <p:sp>
        <p:nvSpPr>
          <p:cNvPr id="236" name="Google Shape;236;p28"/>
          <p:cNvSpPr txBox="1"/>
          <p:nvPr/>
        </p:nvSpPr>
        <p:spPr>
          <a:xfrm>
            <a:off x="1087050" y="4843350"/>
            <a:ext cx="10017900" cy="1370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This shows the word clouds for both classes respectively. These word clouds show that the words in both classes are generic. </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They are words humans would associate with death, suicide and trauma. Thus, it is not possible to predict suicidal ideation by just simply looking at words in the tweet.</a:t>
            </a:r>
            <a:endParaRPr sz="20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K-Means Clustering</a:t>
            </a:r>
            <a:endParaRPr b="1"/>
          </a:p>
        </p:txBody>
      </p:sp>
      <p:sp>
        <p:nvSpPr>
          <p:cNvPr id="242" name="Google Shape;242;p29"/>
          <p:cNvSpPr/>
          <p:nvPr/>
        </p:nvSpPr>
        <p:spPr>
          <a:xfrm>
            <a:off x="1294200" y="1389525"/>
            <a:ext cx="9603600" cy="37596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3" name="Google Shape;243;p29"/>
          <p:cNvSpPr txBox="1"/>
          <p:nvPr/>
        </p:nvSpPr>
        <p:spPr>
          <a:xfrm>
            <a:off x="1245750" y="5346700"/>
            <a:ext cx="9700500" cy="1194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First, we plotted the silhouette score for each k between 2 and 12 (left). Here, we see that k = 3 has highest silhouette score. </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Choosing k=3 as optimal, we have plotted the k-means clustering (right).</a:t>
            </a:r>
            <a:endParaRPr sz="2000">
              <a:latin typeface="Calibri"/>
              <a:ea typeface="Calibri"/>
              <a:cs typeface="Calibri"/>
              <a:sym typeface="Calibri"/>
            </a:endParaRPr>
          </a:p>
        </p:txBody>
      </p:sp>
      <p:pic>
        <p:nvPicPr>
          <p:cNvPr id="244" name="Google Shape;244;p29"/>
          <p:cNvPicPr preferRelativeResize="0"/>
          <p:nvPr/>
        </p:nvPicPr>
        <p:blipFill>
          <a:blip r:embed="rId3">
            <a:alphaModFix/>
          </a:blip>
          <a:stretch>
            <a:fillRect/>
          </a:stretch>
        </p:blipFill>
        <p:spPr>
          <a:xfrm>
            <a:off x="1752990" y="1538131"/>
            <a:ext cx="3709752" cy="3462234"/>
          </a:xfrm>
          <a:prstGeom prst="rect">
            <a:avLst/>
          </a:prstGeom>
          <a:noFill/>
          <a:ln>
            <a:noFill/>
          </a:ln>
        </p:spPr>
      </p:pic>
      <p:pic>
        <p:nvPicPr>
          <p:cNvPr id="245" name="Google Shape;245;p29"/>
          <p:cNvPicPr preferRelativeResize="0"/>
          <p:nvPr/>
        </p:nvPicPr>
        <p:blipFill>
          <a:blip r:embed="rId4">
            <a:alphaModFix/>
          </a:blip>
          <a:stretch>
            <a:fillRect/>
          </a:stretch>
        </p:blipFill>
        <p:spPr>
          <a:xfrm>
            <a:off x="6122594" y="1538123"/>
            <a:ext cx="4514024" cy="34622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Methodology - Data Preparation</a:t>
            </a:r>
            <a:endParaRPr b="1"/>
          </a:p>
        </p:txBody>
      </p:sp>
      <p:sp>
        <p:nvSpPr>
          <p:cNvPr id="251" name="Google Shape;251;p30"/>
          <p:cNvSpPr txBox="1"/>
          <p:nvPr>
            <p:ph idx="1" type="body"/>
          </p:nvPr>
        </p:nvSpPr>
        <p:spPr>
          <a:xfrm>
            <a:off x="838200" y="1601325"/>
            <a:ext cx="10342200" cy="4623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a:t>Data Sampling</a:t>
            </a:r>
            <a:endParaRPr b="1"/>
          </a:p>
          <a:p>
            <a:pPr indent="-406400" lvl="0" marL="457200" rtl="0" algn="l">
              <a:spcBef>
                <a:spcPts val="1000"/>
              </a:spcBef>
              <a:spcAft>
                <a:spcPts val="0"/>
              </a:spcAft>
              <a:buSzPts val="2800"/>
              <a:buChar char="●"/>
            </a:pPr>
            <a:r>
              <a:rPr lang="en-US"/>
              <a:t>Out of a dataset consisting of 287000 posts, we randomly selected 15,000 posts from each class to create a custom dataset with 30,000 samples.</a:t>
            </a:r>
            <a:endParaRPr/>
          </a:p>
          <a:p>
            <a:pPr indent="0" lvl="0" marL="0" rtl="0" algn="l">
              <a:spcBef>
                <a:spcPts val="1000"/>
              </a:spcBef>
              <a:spcAft>
                <a:spcPts val="0"/>
              </a:spcAft>
              <a:buClr>
                <a:schemeClr val="dk1"/>
              </a:buClr>
              <a:buSzPts val="1100"/>
              <a:buFont typeface="Arial"/>
              <a:buNone/>
            </a:pPr>
            <a:r>
              <a:rPr b="1" lang="en-US"/>
              <a:t>Training and Testing Split</a:t>
            </a:r>
            <a:endParaRPr b="1"/>
          </a:p>
          <a:p>
            <a:pPr indent="-406400" lvl="0" marL="457200" rtl="0" algn="l">
              <a:spcBef>
                <a:spcPts val="1000"/>
              </a:spcBef>
              <a:spcAft>
                <a:spcPts val="0"/>
              </a:spcAft>
              <a:buSzPts val="2800"/>
              <a:buChar char="●"/>
            </a:pPr>
            <a:r>
              <a:rPr lang="en-US"/>
              <a:t>Divided the dataset into training and testing sets with a 75:25 split.</a:t>
            </a:r>
            <a:endParaRPr/>
          </a:p>
          <a:p>
            <a:pPr indent="-406400" lvl="0" marL="457200" rtl="0" algn="l">
              <a:spcBef>
                <a:spcPts val="0"/>
              </a:spcBef>
              <a:spcAft>
                <a:spcPts val="0"/>
              </a:spcAft>
              <a:buSzPts val="2800"/>
              <a:buChar char="●"/>
            </a:pPr>
            <a:r>
              <a:rPr lang="en-US"/>
              <a:t>Resulted in 22,500 samples for training and 7,500 samples for testing.</a:t>
            </a:r>
            <a:endParaRPr/>
          </a:p>
          <a:p>
            <a:pPr indent="-406400" lvl="0" marL="457200" rtl="0" algn="l">
              <a:spcBef>
                <a:spcPts val="0"/>
              </a:spcBef>
              <a:spcAft>
                <a:spcPts val="0"/>
              </a:spcAft>
              <a:buSzPts val="2800"/>
              <a:buChar char="●"/>
            </a:pPr>
            <a:r>
              <a:rPr lang="en-US"/>
              <a:t>For each model, we perform </a:t>
            </a:r>
            <a:r>
              <a:rPr b="1" lang="en-US"/>
              <a:t>5-fold cross validation </a:t>
            </a:r>
            <a:r>
              <a:rPr lang="en-US"/>
              <a:t>to find the best hyperparameters.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Methodology - Word Embeddings</a:t>
            </a:r>
            <a:endParaRPr b="1"/>
          </a:p>
        </p:txBody>
      </p:sp>
      <p:sp>
        <p:nvSpPr>
          <p:cNvPr id="257" name="Google Shape;257;p31"/>
          <p:cNvSpPr txBox="1"/>
          <p:nvPr>
            <p:ph idx="1" type="body"/>
          </p:nvPr>
        </p:nvSpPr>
        <p:spPr>
          <a:xfrm>
            <a:off x="607000" y="1415200"/>
            <a:ext cx="10556100" cy="49965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None/>
            </a:pPr>
            <a:r>
              <a:rPr b="1" lang="en-US" sz="2400" u="sng"/>
              <a:t>Word2Vec</a:t>
            </a:r>
            <a:r>
              <a:rPr lang="en-US" sz="2400"/>
              <a:t> </a:t>
            </a:r>
            <a:endParaRPr sz="2400"/>
          </a:p>
          <a:p>
            <a:pPr indent="0" lvl="0" marL="0" rtl="0" algn="l">
              <a:lnSpc>
                <a:spcPct val="80000"/>
              </a:lnSpc>
              <a:spcBef>
                <a:spcPts val="1000"/>
              </a:spcBef>
              <a:spcAft>
                <a:spcPts val="0"/>
              </a:spcAft>
              <a:buNone/>
            </a:pPr>
            <a:r>
              <a:rPr b="1" lang="en-US" sz="2400"/>
              <a:t>Purpose:</a:t>
            </a:r>
            <a:r>
              <a:rPr lang="en-US" sz="2400"/>
              <a:t> Captures semantic relationships and contextual information between words. </a:t>
            </a:r>
            <a:br>
              <a:rPr lang="en-US" sz="2400"/>
            </a:br>
            <a:r>
              <a:rPr b="1" lang="en-US" sz="2400"/>
              <a:t>Embedding Size</a:t>
            </a:r>
            <a:r>
              <a:rPr lang="en-US" sz="2400"/>
              <a:t>: 100 </a:t>
            </a:r>
            <a:br>
              <a:rPr lang="en-US" sz="2400"/>
            </a:br>
            <a:r>
              <a:rPr b="1" lang="en-US" sz="2400"/>
              <a:t>Key Feature</a:t>
            </a:r>
            <a:r>
              <a:rPr lang="en-US" sz="2400"/>
              <a:t>: Converts text data into word embeddings by capturing the semantic relationships and the context.</a:t>
            </a:r>
            <a:endParaRPr b="1" sz="2400" u="sng"/>
          </a:p>
          <a:p>
            <a:pPr indent="0" lvl="0" marL="0" rtl="0" algn="l">
              <a:lnSpc>
                <a:spcPct val="80000"/>
              </a:lnSpc>
              <a:spcBef>
                <a:spcPts val="1000"/>
              </a:spcBef>
              <a:spcAft>
                <a:spcPts val="0"/>
              </a:spcAft>
              <a:buNone/>
            </a:pPr>
            <a:r>
              <a:t/>
            </a:r>
            <a:endParaRPr b="1" sz="2400" u="sng"/>
          </a:p>
          <a:p>
            <a:pPr indent="0" lvl="0" marL="0" rtl="0" algn="l">
              <a:lnSpc>
                <a:spcPct val="80000"/>
              </a:lnSpc>
              <a:spcBef>
                <a:spcPts val="1000"/>
              </a:spcBef>
              <a:spcAft>
                <a:spcPts val="0"/>
              </a:spcAft>
              <a:buClr>
                <a:schemeClr val="dk1"/>
              </a:buClr>
              <a:buSzPts val="1100"/>
              <a:buFont typeface="Arial"/>
              <a:buNone/>
            </a:pPr>
            <a:r>
              <a:rPr b="1" lang="en-US" sz="2400" u="sng"/>
              <a:t>GLoVe (Global Vectors for Word Representation)</a:t>
            </a:r>
            <a:endParaRPr b="1" sz="2400" u="sng"/>
          </a:p>
          <a:p>
            <a:pPr indent="0" lvl="0" marL="0" rtl="0" algn="l">
              <a:lnSpc>
                <a:spcPct val="80000"/>
              </a:lnSpc>
              <a:spcBef>
                <a:spcPts val="1000"/>
              </a:spcBef>
              <a:spcAft>
                <a:spcPts val="0"/>
              </a:spcAft>
              <a:buClr>
                <a:schemeClr val="dk1"/>
              </a:buClr>
              <a:buSzPts val="1100"/>
              <a:buFont typeface="Arial"/>
              <a:buNone/>
            </a:pPr>
            <a:r>
              <a:rPr b="1" lang="en-US" sz="2400"/>
              <a:t>Purpose: </a:t>
            </a:r>
            <a:r>
              <a:rPr lang="en-US" sz="2400"/>
              <a:t>Creates embeddings based on the global statistical information of a corpus. </a:t>
            </a:r>
            <a:br>
              <a:rPr lang="en-US" sz="2400"/>
            </a:br>
            <a:r>
              <a:rPr b="1" lang="en-US" sz="2400"/>
              <a:t>Key Feature: </a:t>
            </a:r>
            <a:r>
              <a:rPr lang="en-US" sz="2400"/>
              <a:t>Creates dense word embeddings using the global occurrence of words and also balances local semantics</a:t>
            </a:r>
            <a:endParaRPr sz="2400"/>
          </a:p>
          <a:p>
            <a:pPr indent="0" lvl="0" marL="0" rtl="0" algn="l">
              <a:lnSpc>
                <a:spcPct val="80000"/>
              </a:lnSpc>
              <a:spcBef>
                <a:spcPts val="1000"/>
              </a:spcBef>
              <a:spcAft>
                <a:spcPts val="0"/>
              </a:spcAft>
              <a:buNone/>
            </a:pPr>
            <a:r>
              <a:t/>
            </a:r>
            <a:endParaRPr b="1" sz="2400" u="sng"/>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Methodology - Word Embeddings</a:t>
            </a:r>
            <a:endParaRPr b="1"/>
          </a:p>
        </p:txBody>
      </p:sp>
      <p:sp>
        <p:nvSpPr>
          <p:cNvPr id="263" name="Google Shape;263;p32"/>
          <p:cNvSpPr txBox="1"/>
          <p:nvPr>
            <p:ph idx="1" type="body"/>
          </p:nvPr>
        </p:nvSpPr>
        <p:spPr>
          <a:xfrm>
            <a:off x="607000" y="1415200"/>
            <a:ext cx="10556100" cy="34467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None/>
            </a:pPr>
            <a:r>
              <a:rPr b="1" lang="en-US" sz="2400" u="sng"/>
              <a:t>TF-IDF (Term Frequency-Inverse Document Frequency)</a:t>
            </a:r>
            <a:r>
              <a:rPr lang="en-US" sz="2400" u="sng"/>
              <a:t> </a:t>
            </a:r>
            <a:endParaRPr sz="2400" u="sng"/>
          </a:p>
          <a:p>
            <a:pPr indent="0" lvl="0" marL="0" rtl="0" algn="l">
              <a:lnSpc>
                <a:spcPct val="100000"/>
              </a:lnSpc>
              <a:spcBef>
                <a:spcPts val="1000"/>
              </a:spcBef>
              <a:spcAft>
                <a:spcPts val="0"/>
              </a:spcAft>
              <a:buNone/>
            </a:pPr>
            <a:r>
              <a:rPr b="1" lang="en-US" sz="2400"/>
              <a:t>Purpose</a:t>
            </a:r>
            <a:r>
              <a:rPr lang="en-US" sz="2400"/>
              <a:t>: Measures the importance of a term in a document relative to a corpus.</a:t>
            </a:r>
            <a:br>
              <a:rPr lang="en-US" sz="2400"/>
            </a:br>
            <a:r>
              <a:rPr b="1" lang="en-US" sz="2400"/>
              <a:t>Embedding Size</a:t>
            </a:r>
            <a:r>
              <a:rPr lang="en-US" sz="2400"/>
              <a:t>: 1000 </a:t>
            </a:r>
            <a:br>
              <a:rPr lang="en-US" sz="2400"/>
            </a:br>
            <a:r>
              <a:rPr b="1" lang="en-US" sz="2400"/>
              <a:t>Key Feature</a:t>
            </a:r>
            <a:r>
              <a:rPr lang="en-US" sz="2400"/>
              <a:t>: Weighted combination of term frequency in a document and inverse document frequency in the corpus. It evaluates the importance of a word in a document relative to a collection of documents in comparison to its frequency.</a:t>
            </a:r>
            <a:endParaRPr sz="2400"/>
          </a:p>
          <a:p>
            <a:pPr indent="0" lvl="0" marL="0" rtl="0" algn="l">
              <a:lnSpc>
                <a:spcPct val="80000"/>
              </a:lnSpc>
              <a:spcBef>
                <a:spcPts val="1000"/>
              </a:spcBef>
              <a:spcAft>
                <a:spcPts val="0"/>
              </a:spcAft>
              <a:buNone/>
            </a:pPr>
            <a:r>
              <a:t/>
            </a:r>
            <a:endParaRPr sz="2400"/>
          </a:p>
        </p:txBody>
      </p:sp>
      <p:pic>
        <p:nvPicPr>
          <p:cNvPr id="264" name="Google Shape;264;p32"/>
          <p:cNvPicPr preferRelativeResize="0"/>
          <p:nvPr/>
        </p:nvPicPr>
        <p:blipFill>
          <a:blip r:embed="rId3">
            <a:alphaModFix/>
          </a:blip>
          <a:stretch>
            <a:fillRect/>
          </a:stretch>
        </p:blipFill>
        <p:spPr>
          <a:xfrm>
            <a:off x="2927450" y="4322275"/>
            <a:ext cx="5280851" cy="175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Methodology - Word Embeddings</a:t>
            </a:r>
            <a:endParaRPr b="1"/>
          </a:p>
        </p:txBody>
      </p:sp>
      <p:sp>
        <p:nvSpPr>
          <p:cNvPr id="270" name="Google Shape;270;p33"/>
          <p:cNvSpPr txBox="1"/>
          <p:nvPr>
            <p:ph idx="1" type="body"/>
          </p:nvPr>
        </p:nvSpPr>
        <p:spPr>
          <a:xfrm>
            <a:off x="607000" y="1415200"/>
            <a:ext cx="10556100" cy="47646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Clr>
                <a:schemeClr val="dk1"/>
              </a:buClr>
              <a:buSzPts val="770"/>
              <a:buFont typeface="Arial"/>
              <a:buNone/>
            </a:pPr>
            <a:r>
              <a:rPr b="1" lang="en-US" sz="2400"/>
              <a:t>Transformer-Based Embeddings </a:t>
            </a:r>
            <a:endParaRPr b="1" sz="2400"/>
          </a:p>
          <a:p>
            <a:pPr indent="0" lvl="0" marL="0" rtl="0" algn="l">
              <a:lnSpc>
                <a:spcPct val="80000"/>
              </a:lnSpc>
              <a:spcBef>
                <a:spcPts val="1000"/>
              </a:spcBef>
              <a:spcAft>
                <a:spcPts val="0"/>
              </a:spcAft>
              <a:buClr>
                <a:schemeClr val="dk1"/>
              </a:buClr>
              <a:buSzPts val="770"/>
              <a:buFont typeface="Arial"/>
              <a:buNone/>
            </a:pPr>
            <a:r>
              <a:t/>
            </a:r>
            <a:endParaRPr b="1" sz="2400"/>
          </a:p>
          <a:p>
            <a:pPr indent="0" lvl="0" marL="0" rtl="0" algn="l">
              <a:lnSpc>
                <a:spcPct val="100000"/>
              </a:lnSpc>
              <a:spcBef>
                <a:spcPts val="1000"/>
              </a:spcBef>
              <a:spcAft>
                <a:spcPts val="0"/>
              </a:spcAft>
              <a:buClr>
                <a:schemeClr val="dk1"/>
              </a:buClr>
              <a:buSzPts val="770"/>
              <a:buFont typeface="Arial"/>
              <a:buNone/>
            </a:pPr>
            <a:r>
              <a:rPr b="1" lang="en-US" sz="2400" u="sng"/>
              <a:t>BERT (Bidirectional Encoder Representations from Transformers)</a:t>
            </a:r>
            <a:br>
              <a:rPr b="1" lang="en-US" sz="2400" u="sng"/>
            </a:br>
            <a:r>
              <a:rPr b="1" lang="en-US" sz="2400"/>
              <a:t>Purpose</a:t>
            </a:r>
            <a:r>
              <a:rPr lang="en-US" sz="2400"/>
              <a:t>: Understands context by looking at words from both the left and the right in a sentence. </a:t>
            </a:r>
            <a:br>
              <a:rPr lang="en-US" sz="2400"/>
            </a:br>
            <a:r>
              <a:rPr b="1" lang="en-US" sz="2400"/>
              <a:t>Key Feature</a:t>
            </a:r>
            <a:r>
              <a:rPr lang="en-US" sz="2400"/>
              <a:t>: Pre-trained on large corpora, facilitates transfer learning. Bidirectional context capture. </a:t>
            </a:r>
            <a:endParaRPr sz="2400"/>
          </a:p>
          <a:p>
            <a:pPr indent="0" lvl="0" marL="0" rtl="0" algn="l">
              <a:lnSpc>
                <a:spcPct val="80000"/>
              </a:lnSpc>
              <a:spcBef>
                <a:spcPts val="1000"/>
              </a:spcBef>
              <a:spcAft>
                <a:spcPts val="0"/>
              </a:spcAft>
              <a:buClr>
                <a:schemeClr val="dk1"/>
              </a:buClr>
              <a:buSzPts val="770"/>
              <a:buFont typeface="Arial"/>
              <a:buNone/>
            </a:pPr>
            <a:br>
              <a:rPr lang="en-US" sz="2400"/>
            </a:br>
            <a:r>
              <a:rPr b="1" lang="en-US" sz="2400" u="sng"/>
              <a:t>Sentence-BERT</a:t>
            </a:r>
            <a:r>
              <a:rPr b="1" lang="en-US" sz="2400"/>
              <a:t> </a:t>
            </a:r>
            <a:endParaRPr b="1" sz="2400"/>
          </a:p>
          <a:p>
            <a:pPr indent="0" lvl="0" marL="0" rtl="0" algn="l">
              <a:lnSpc>
                <a:spcPct val="80000"/>
              </a:lnSpc>
              <a:spcBef>
                <a:spcPts val="1000"/>
              </a:spcBef>
              <a:spcAft>
                <a:spcPts val="0"/>
              </a:spcAft>
              <a:buClr>
                <a:schemeClr val="dk1"/>
              </a:buClr>
              <a:buSzPts val="770"/>
              <a:buFont typeface="Arial"/>
              <a:buNone/>
            </a:pPr>
            <a:r>
              <a:rPr b="1" lang="en-US" sz="2400"/>
              <a:t>Purpose</a:t>
            </a:r>
            <a:r>
              <a:rPr lang="en-US" sz="2400"/>
              <a:t>: BERT adapted for sentence embeddings. Faster performance in similarity tasks. </a:t>
            </a:r>
            <a:br>
              <a:rPr lang="en-US" sz="2400"/>
            </a:br>
            <a:r>
              <a:rPr b="1" lang="en-US" sz="2400"/>
              <a:t>Key Feature</a:t>
            </a:r>
            <a:r>
              <a:rPr lang="en-US" sz="2400"/>
              <a:t>: Fine-tuned on specific tasks such as sentence similarity. Yields sentence-level embeddings instead of word/token embeddings.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Method</a:t>
            </a:r>
            <a:r>
              <a:rPr b="1" lang="en-US"/>
              <a:t>ology</a:t>
            </a:r>
            <a:r>
              <a:rPr b="1" lang="en-US"/>
              <a:t> - Word Embeddings</a:t>
            </a:r>
            <a:endParaRPr b="1"/>
          </a:p>
        </p:txBody>
      </p:sp>
      <p:sp>
        <p:nvSpPr>
          <p:cNvPr id="276" name="Google Shape;276;p34"/>
          <p:cNvSpPr txBox="1"/>
          <p:nvPr>
            <p:ph idx="1" type="body"/>
          </p:nvPr>
        </p:nvSpPr>
        <p:spPr>
          <a:xfrm>
            <a:off x="5223625" y="1974437"/>
            <a:ext cx="5067000" cy="3653700"/>
          </a:xfrm>
          <a:prstGeom prst="rect">
            <a:avLst/>
          </a:prstGeom>
        </p:spPr>
        <p:txBody>
          <a:bodyPr anchorCtr="0" anchor="t" bIns="45700" lIns="91425" spcFirstLastPara="1" rIns="91425" wrap="square" tIns="45700">
            <a:noAutofit/>
          </a:bodyPr>
          <a:lstStyle/>
          <a:p>
            <a:pPr indent="-400050" lvl="0" marL="457200" rtl="0" algn="l">
              <a:lnSpc>
                <a:spcPct val="100000"/>
              </a:lnSpc>
              <a:spcBef>
                <a:spcPts val="1000"/>
              </a:spcBef>
              <a:spcAft>
                <a:spcPts val="0"/>
              </a:spcAft>
              <a:buSzPts val="2700"/>
              <a:buChar char="●"/>
            </a:pPr>
            <a:r>
              <a:rPr lang="en-US" sz="2700"/>
              <a:t>We use </a:t>
            </a:r>
            <a:r>
              <a:rPr b="1" lang="en-US" sz="2700"/>
              <a:t>TF-IDF embeddings of size 1000</a:t>
            </a:r>
            <a:r>
              <a:rPr lang="en-US" sz="2700"/>
              <a:t> and </a:t>
            </a:r>
            <a:r>
              <a:rPr b="1" lang="en-US" sz="2700"/>
              <a:t>Word2Vec embeddings of size 512 </a:t>
            </a:r>
            <a:r>
              <a:rPr lang="en-US" sz="2700"/>
              <a:t>for our experiments going forward.</a:t>
            </a:r>
            <a:endParaRPr sz="2700"/>
          </a:p>
          <a:p>
            <a:pPr indent="-400050" lvl="0" marL="457200" rtl="0" algn="l">
              <a:lnSpc>
                <a:spcPct val="100000"/>
              </a:lnSpc>
              <a:spcBef>
                <a:spcPts val="0"/>
              </a:spcBef>
              <a:spcAft>
                <a:spcPts val="0"/>
              </a:spcAft>
              <a:buSzPts val="2700"/>
              <a:buChar char="●"/>
            </a:pPr>
            <a:r>
              <a:rPr lang="en-US" sz="2700"/>
              <a:t>Remaining embeddings are dumped.</a:t>
            </a:r>
            <a:endParaRPr sz="2700"/>
          </a:p>
          <a:p>
            <a:pPr indent="-400050" lvl="0" marL="457200" rtl="0" algn="l">
              <a:lnSpc>
                <a:spcPct val="100000"/>
              </a:lnSpc>
              <a:spcBef>
                <a:spcPts val="0"/>
              </a:spcBef>
              <a:spcAft>
                <a:spcPts val="0"/>
              </a:spcAft>
              <a:buSzPts val="2700"/>
              <a:buChar char="●"/>
            </a:pPr>
            <a:r>
              <a:rPr lang="en-US" sz="2700"/>
              <a:t>We perform t-SNE dimensionality reduction to visualise the separation.</a:t>
            </a:r>
            <a:endParaRPr sz="2700"/>
          </a:p>
        </p:txBody>
      </p:sp>
      <p:pic>
        <p:nvPicPr>
          <p:cNvPr id="277" name="Google Shape;277;p34"/>
          <p:cNvPicPr preferRelativeResize="0"/>
          <p:nvPr/>
        </p:nvPicPr>
        <p:blipFill>
          <a:blip r:embed="rId3">
            <a:alphaModFix/>
          </a:blip>
          <a:stretch>
            <a:fillRect/>
          </a:stretch>
        </p:blipFill>
        <p:spPr>
          <a:xfrm>
            <a:off x="1576413" y="1369125"/>
            <a:ext cx="2748325" cy="1953668"/>
          </a:xfrm>
          <a:prstGeom prst="rect">
            <a:avLst/>
          </a:prstGeom>
          <a:noFill/>
          <a:ln>
            <a:noFill/>
          </a:ln>
        </p:spPr>
      </p:pic>
      <p:sp>
        <p:nvSpPr>
          <p:cNvPr id="278" name="Google Shape;278;p34"/>
          <p:cNvSpPr txBox="1"/>
          <p:nvPr/>
        </p:nvSpPr>
        <p:spPr>
          <a:xfrm>
            <a:off x="1784775" y="6319150"/>
            <a:ext cx="2331600" cy="38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t-SNE</a:t>
            </a:r>
            <a:endParaRPr b="1" sz="1600">
              <a:latin typeface="Calibri"/>
              <a:ea typeface="Calibri"/>
              <a:cs typeface="Calibri"/>
              <a:sym typeface="Calibri"/>
            </a:endParaRPr>
          </a:p>
        </p:txBody>
      </p:sp>
      <p:pic>
        <p:nvPicPr>
          <p:cNvPr id="279" name="Google Shape;279;p34"/>
          <p:cNvPicPr preferRelativeResize="0"/>
          <p:nvPr/>
        </p:nvPicPr>
        <p:blipFill>
          <a:blip r:embed="rId4">
            <a:alphaModFix/>
          </a:blip>
          <a:stretch>
            <a:fillRect/>
          </a:stretch>
        </p:blipFill>
        <p:spPr>
          <a:xfrm>
            <a:off x="1576412" y="3499975"/>
            <a:ext cx="2748326" cy="2737258"/>
          </a:xfrm>
          <a:prstGeom prst="rect">
            <a:avLst/>
          </a:prstGeom>
          <a:noFill/>
          <a:ln>
            <a:noFill/>
          </a:ln>
        </p:spPr>
      </p:pic>
      <p:sp>
        <p:nvSpPr>
          <p:cNvPr id="280" name="Google Shape;280;p34"/>
          <p:cNvSpPr txBox="1"/>
          <p:nvPr/>
        </p:nvSpPr>
        <p:spPr>
          <a:xfrm>
            <a:off x="373567" y="2271125"/>
            <a:ext cx="1074300" cy="38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600">
                <a:latin typeface="Calibri"/>
                <a:ea typeface="Calibri"/>
                <a:cs typeface="Calibri"/>
                <a:sym typeface="Calibri"/>
              </a:rPr>
              <a:t>TF-IDF</a:t>
            </a:r>
            <a:endParaRPr b="1" sz="1600">
              <a:latin typeface="Calibri"/>
              <a:ea typeface="Calibri"/>
              <a:cs typeface="Calibri"/>
              <a:sym typeface="Calibri"/>
            </a:endParaRPr>
          </a:p>
        </p:txBody>
      </p:sp>
      <p:sp>
        <p:nvSpPr>
          <p:cNvPr id="281" name="Google Shape;281;p34"/>
          <p:cNvSpPr txBox="1"/>
          <p:nvPr/>
        </p:nvSpPr>
        <p:spPr>
          <a:xfrm>
            <a:off x="373567" y="4676600"/>
            <a:ext cx="1074300" cy="38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600">
                <a:latin typeface="Calibri"/>
                <a:ea typeface="Calibri"/>
                <a:cs typeface="Calibri"/>
                <a:sym typeface="Calibri"/>
              </a:rPr>
              <a:t>Word2Vec</a:t>
            </a:r>
            <a:endParaRPr b="1" sz="16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845127" y="365760"/>
            <a:ext cx="9445500" cy="826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lang="en-US"/>
              <a:t>Methodology - Dimensionality Reduction</a:t>
            </a:r>
            <a:endParaRPr b="1"/>
          </a:p>
        </p:txBody>
      </p:sp>
      <p:sp>
        <p:nvSpPr>
          <p:cNvPr id="287" name="Google Shape;287;p35"/>
          <p:cNvSpPr txBox="1"/>
          <p:nvPr>
            <p:ph idx="1" type="body"/>
          </p:nvPr>
        </p:nvSpPr>
        <p:spPr>
          <a:xfrm>
            <a:off x="5289900" y="2130100"/>
            <a:ext cx="5892900" cy="3242400"/>
          </a:xfrm>
          <a:prstGeom prst="rect">
            <a:avLst/>
          </a:prstGeom>
        </p:spPr>
        <p:txBody>
          <a:bodyPr anchorCtr="0" anchor="t" bIns="45700" lIns="91425" spcFirstLastPara="1" rIns="91425" wrap="square" tIns="45700">
            <a:noAutofit/>
          </a:bodyPr>
          <a:lstStyle/>
          <a:p>
            <a:pPr indent="-387350" lvl="0" marL="457200" rtl="0" algn="l">
              <a:lnSpc>
                <a:spcPct val="115000"/>
              </a:lnSpc>
              <a:spcBef>
                <a:spcPts val="1000"/>
              </a:spcBef>
              <a:spcAft>
                <a:spcPts val="0"/>
              </a:spcAft>
              <a:buSzPts val="2500"/>
              <a:buChar char="●"/>
            </a:pPr>
            <a:r>
              <a:rPr lang="en-US" sz="2500"/>
              <a:t>We perform PCA on the TF-IDF and Word2Vec embeddings.</a:t>
            </a:r>
            <a:endParaRPr sz="2500"/>
          </a:p>
          <a:p>
            <a:pPr indent="-387350" lvl="0" marL="457200" rtl="0" algn="l">
              <a:lnSpc>
                <a:spcPct val="115000"/>
              </a:lnSpc>
              <a:spcBef>
                <a:spcPts val="0"/>
              </a:spcBef>
              <a:spcAft>
                <a:spcPts val="0"/>
              </a:spcAft>
              <a:buSzPts val="2500"/>
              <a:buChar char="●"/>
            </a:pPr>
            <a:r>
              <a:rPr lang="en-US" sz="2500"/>
              <a:t>We plot the explained variance v/s no. of components.</a:t>
            </a:r>
            <a:endParaRPr sz="2500"/>
          </a:p>
          <a:p>
            <a:pPr indent="-387350" lvl="0" marL="457200" rtl="0" algn="l">
              <a:lnSpc>
                <a:spcPct val="115000"/>
              </a:lnSpc>
              <a:spcBef>
                <a:spcPts val="0"/>
              </a:spcBef>
              <a:spcAft>
                <a:spcPts val="0"/>
              </a:spcAft>
              <a:buSzPts val="2500"/>
              <a:buChar char="●"/>
            </a:pPr>
            <a:r>
              <a:rPr lang="en-US" sz="2500"/>
              <a:t>We choose </a:t>
            </a:r>
            <a:r>
              <a:rPr b="1" lang="en-US" sz="2500"/>
              <a:t>434 components in TF-IDF</a:t>
            </a:r>
            <a:r>
              <a:rPr lang="en-US" sz="2500"/>
              <a:t> and </a:t>
            </a:r>
            <a:r>
              <a:rPr b="1" lang="en-US" sz="2500"/>
              <a:t>13 </a:t>
            </a:r>
            <a:r>
              <a:rPr b="1" lang="en-US" sz="2500"/>
              <a:t>components</a:t>
            </a:r>
            <a:r>
              <a:rPr b="1" lang="en-US" sz="2500"/>
              <a:t> in Word2Vec</a:t>
            </a:r>
            <a:r>
              <a:rPr lang="en-US" sz="2500"/>
              <a:t> which explains 75% variance and use that for training models.</a:t>
            </a:r>
            <a:endParaRPr sz="2500"/>
          </a:p>
        </p:txBody>
      </p:sp>
      <p:sp>
        <p:nvSpPr>
          <p:cNvPr id="288" name="Google Shape;288;p35"/>
          <p:cNvSpPr txBox="1"/>
          <p:nvPr/>
        </p:nvSpPr>
        <p:spPr>
          <a:xfrm>
            <a:off x="1249863" y="6078538"/>
            <a:ext cx="3298200" cy="38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latin typeface="Calibri"/>
                <a:ea typeface="Calibri"/>
                <a:cs typeface="Calibri"/>
                <a:sym typeface="Calibri"/>
              </a:rPr>
              <a:t>Principal Component Analysis</a:t>
            </a:r>
            <a:endParaRPr b="1" sz="1600">
              <a:latin typeface="Calibri"/>
              <a:ea typeface="Calibri"/>
              <a:cs typeface="Calibri"/>
              <a:sym typeface="Calibri"/>
            </a:endParaRPr>
          </a:p>
        </p:txBody>
      </p:sp>
      <p:pic>
        <p:nvPicPr>
          <p:cNvPr id="289" name="Google Shape;289;p35"/>
          <p:cNvPicPr preferRelativeResize="0"/>
          <p:nvPr/>
        </p:nvPicPr>
        <p:blipFill>
          <a:blip r:embed="rId3">
            <a:alphaModFix/>
          </a:blip>
          <a:stretch>
            <a:fillRect/>
          </a:stretch>
        </p:blipFill>
        <p:spPr>
          <a:xfrm>
            <a:off x="1264512" y="1391813"/>
            <a:ext cx="3268930" cy="2218800"/>
          </a:xfrm>
          <a:prstGeom prst="rect">
            <a:avLst/>
          </a:prstGeom>
          <a:noFill/>
          <a:ln>
            <a:noFill/>
          </a:ln>
        </p:spPr>
      </p:pic>
      <p:pic>
        <p:nvPicPr>
          <p:cNvPr id="290" name="Google Shape;290;p35"/>
          <p:cNvPicPr preferRelativeResize="0"/>
          <p:nvPr/>
        </p:nvPicPr>
        <p:blipFill>
          <a:blip r:embed="rId4">
            <a:alphaModFix/>
          </a:blip>
          <a:stretch>
            <a:fillRect/>
          </a:stretch>
        </p:blipFill>
        <p:spPr>
          <a:xfrm>
            <a:off x="1249875" y="3739523"/>
            <a:ext cx="3298200" cy="2210148"/>
          </a:xfrm>
          <a:prstGeom prst="rect">
            <a:avLst/>
          </a:prstGeom>
          <a:noFill/>
          <a:ln>
            <a:noFill/>
          </a:ln>
        </p:spPr>
      </p:pic>
      <p:sp>
        <p:nvSpPr>
          <p:cNvPr id="291" name="Google Shape;291;p35"/>
          <p:cNvSpPr txBox="1"/>
          <p:nvPr/>
        </p:nvSpPr>
        <p:spPr>
          <a:xfrm>
            <a:off x="87817" y="4652600"/>
            <a:ext cx="1074300" cy="38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600">
                <a:latin typeface="Calibri"/>
                <a:ea typeface="Calibri"/>
                <a:cs typeface="Calibri"/>
                <a:sym typeface="Calibri"/>
              </a:rPr>
              <a:t>Word2Vec</a:t>
            </a:r>
            <a:endParaRPr b="1" sz="1600">
              <a:latin typeface="Calibri"/>
              <a:ea typeface="Calibri"/>
              <a:cs typeface="Calibri"/>
              <a:sym typeface="Calibri"/>
            </a:endParaRPr>
          </a:p>
        </p:txBody>
      </p:sp>
      <p:sp>
        <p:nvSpPr>
          <p:cNvPr id="292" name="Google Shape;292;p35"/>
          <p:cNvSpPr txBox="1"/>
          <p:nvPr/>
        </p:nvSpPr>
        <p:spPr>
          <a:xfrm>
            <a:off x="87817" y="2309225"/>
            <a:ext cx="1074300" cy="38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600">
                <a:latin typeface="Calibri"/>
                <a:ea typeface="Calibri"/>
                <a:cs typeface="Calibri"/>
                <a:sym typeface="Calibri"/>
              </a:rPr>
              <a:t>TF-IDF</a:t>
            </a:r>
            <a:endParaRPr b="1" sz="16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845127" y="365760"/>
            <a:ext cx="9445500" cy="826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b="1" lang="en-US" sz="3559"/>
              <a:t>Methodology - Evaluation and Model Selection</a:t>
            </a:r>
            <a:endParaRPr b="1" sz="3559"/>
          </a:p>
        </p:txBody>
      </p:sp>
      <p:sp>
        <p:nvSpPr>
          <p:cNvPr id="298" name="Google Shape;298;p36"/>
          <p:cNvSpPr txBox="1"/>
          <p:nvPr>
            <p:ph idx="1" type="body"/>
          </p:nvPr>
        </p:nvSpPr>
        <p:spPr>
          <a:xfrm>
            <a:off x="6778825" y="1624150"/>
            <a:ext cx="4395300" cy="4545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700"/>
              <a:t>Ensemble Methods:-</a:t>
            </a:r>
            <a:endParaRPr b="1" sz="2700"/>
          </a:p>
          <a:p>
            <a:pPr indent="-374650" lvl="0" marL="457200" rtl="0" algn="l">
              <a:lnSpc>
                <a:spcPct val="100000"/>
              </a:lnSpc>
              <a:spcBef>
                <a:spcPts val="1000"/>
              </a:spcBef>
              <a:spcAft>
                <a:spcPts val="0"/>
              </a:spcAft>
              <a:buSzPts val="2300"/>
              <a:buChar char="●"/>
            </a:pPr>
            <a:r>
              <a:rPr lang="en-US" sz="2500"/>
              <a:t>Random Forest Classifier</a:t>
            </a:r>
            <a:endParaRPr sz="2500"/>
          </a:p>
          <a:p>
            <a:pPr indent="-387350" lvl="0" marL="457200" rtl="0" algn="l">
              <a:lnSpc>
                <a:spcPct val="100000"/>
              </a:lnSpc>
              <a:spcBef>
                <a:spcPts val="0"/>
              </a:spcBef>
              <a:spcAft>
                <a:spcPts val="0"/>
              </a:spcAft>
              <a:buSzPts val="2500"/>
              <a:buChar char="●"/>
            </a:pPr>
            <a:r>
              <a:rPr lang="en-US" sz="2500"/>
              <a:t>AdaBoost Classifier</a:t>
            </a:r>
            <a:endParaRPr sz="2500"/>
          </a:p>
          <a:p>
            <a:pPr indent="-387350" lvl="0" marL="457200" rtl="0" algn="l">
              <a:lnSpc>
                <a:spcPct val="100000"/>
              </a:lnSpc>
              <a:spcBef>
                <a:spcPts val="0"/>
              </a:spcBef>
              <a:spcAft>
                <a:spcPts val="0"/>
              </a:spcAft>
              <a:buSzPts val="2500"/>
              <a:buChar char="●"/>
            </a:pPr>
            <a:r>
              <a:rPr lang="en-US" sz="2500"/>
              <a:t>XGBoost Classifier</a:t>
            </a:r>
            <a:endParaRPr sz="2500"/>
          </a:p>
          <a:p>
            <a:pPr indent="-387350" lvl="0" marL="457200" rtl="0" algn="l">
              <a:lnSpc>
                <a:spcPct val="100000"/>
              </a:lnSpc>
              <a:spcBef>
                <a:spcPts val="0"/>
              </a:spcBef>
              <a:spcAft>
                <a:spcPts val="0"/>
              </a:spcAft>
              <a:buSzPts val="2500"/>
              <a:buChar char="●"/>
            </a:pPr>
            <a:r>
              <a:rPr lang="en-US" sz="2500"/>
              <a:t>Stacking Classifier</a:t>
            </a:r>
            <a:endParaRPr sz="2500"/>
          </a:p>
          <a:p>
            <a:pPr indent="-387350" lvl="0" marL="457200" rtl="0" algn="l">
              <a:lnSpc>
                <a:spcPct val="100000"/>
              </a:lnSpc>
              <a:spcBef>
                <a:spcPts val="0"/>
              </a:spcBef>
              <a:spcAft>
                <a:spcPts val="0"/>
              </a:spcAft>
              <a:buSzPts val="2500"/>
              <a:buChar char="●"/>
            </a:pPr>
            <a:r>
              <a:rPr lang="en-US" sz="2500"/>
              <a:t>Voting Classifier</a:t>
            </a:r>
            <a:endParaRPr sz="2500"/>
          </a:p>
          <a:p>
            <a:pPr indent="0" lvl="0" marL="0" rtl="0" algn="l">
              <a:lnSpc>
                <a:spcPct val="100000"/>
              </a:lnSpc>
              <a:spcBef>
                <a:spcPts val="1000"/>
              </a:spcBef>
              <a:spcAft>
                <a:spcPts val="0"/>
              </a:spcAft>
              <a:buNone/>
            </a:pPr>
            <a:r>
              <a:t/>
            </a:r>
            <a:endParaRPr sz="500"/>
          </a:p>
          <a:p>
            <a:pPr indent="0" lvl="0" marL="0" rtl="0" algn="l">
              <a:lnSpc>
                <a:spcPct val="100000"/>
              </a:lnSpc>
              <a:spcBef>
                <a:spcPts val="1000"/>
              </a:spcBef>
              <a:spcAft>
                <a:spcPts val="0"/>
              </a:spcAft>
              <a:buNone/>
            </a:pPr>
            <a:r>
              <a:rPr b="1" lang="en-US" sz="2500"/>
              <a:t>Deep Learning Methods:-</a:t>
            </a:r>
            <a:endParaRPr b="1" sz="2500"/>
          </a:p>
          <a:p>
            <a:pPr indent="-387350" lvl="0" marL="457200" rtl="0" algn="l">
              <a:lnSpc>
                <a:spcPct val="100000"/>
              </a:lnSpc>
              <a:spcBef>
                <a:spcPts val="1000"/>
              </a:spcBef>
              <a:spcAft>
                <a:spcPts val="0"/>
              </a:spcAft>
              <a:buSzPts val="2500"/>
              <a:buChar char="●"/>
            </a:pPr>
            <a:r>
              <a:rPr lang="en-US" sz="2500"/>
              <a:t>MLP Classifier</a:t>
            </a:r>
            <a:endParaRPr sz="2500"/>
          </a:p>
        </p:txBody>
      </p:sp>
      <p:sp>
        <p:nvSpPr>
          <p:cNvPr id="299" name="Google Shape;299;p36"/>
          <p:cNvSpPr txBox="1"/>
          <p:nvPr>
            <p:ph idx="1" type="body"/>
          </p:nvPr>
        </p:nvSpPr>
        <p:spPr>
          <a:xfrm>
            <a:off x="518150" y="1624150"/>
            <a:ext cx="5264400" cy="4844400"/>
          </a:xfrm>
          <a:prstGeom prst="rect">
            <a:avLst/>
          </a:prstGeom>
        </p:spPr>
        <p:txBody>
          <a:bodyPr anchorCtr="0" anchor="t" bIns="45700" lIns="91425" spcFirstLastPara="1" rIns="91425" wrap="square" tIns="45700">
            <a:normAutofit/>
          </a:bodyPr>
          <a:lstStyle/>
          <a:p>
            <a:pPr indent="0" lvl="0" marL="0" rtl="0" algn="l">
              <a:lnSpc>
                <a:spcPct val="80000"/>
              </a:lnSpc>
              <a:spcBef>
                <a:spcPts val="1000"/>
              </a:spcBef>
              <a:spcAft>
                <a:spcPts val="0"/>
              </a:spcAft>
              <a:buNone/>
            </a:pPr>
            <a:r>
              <a:rPr b="1" lang="en-US" sz="2900"/>
              <a:t>Machine Learning Models</a:t>
            </a:r>
            <a:r>
              <a:rPr b="1" lang="en-US" sz="2900"/>
              <a:t>:-</a:t>
            </a:r>
            <a:endParaRPr b="1" sz="2900"/>
          </a:p>
          <a:p>
            <a:pPr indent="-387350" lvl="0" marL="457200" rtl="0" algn="l">
              <a:lnSpc>
                <a:spcPct val="100000"/>
              </a:lnSpc>
              <a:spcBef>
                <a:spcPts val="1000"/>
              </a:spcBef>
              <a:spcAft>
                <a:spcPts val="0"/>
              </a:spcAft>
              <a:buSzPts val="2500"/>
              <a:buChar char="●"/>
            </a:pPr>
            <a:r>
              <a:rPr lang="en-US" sz="2500"/>
              <a:t>Logistic Regression</a:t>
            </a:r>
            <a:endParaRPr sz="2500"/>
          </a:p>
          <a:p>
            <a:pPr indent="-387350" lvl="0" marL="457200" rtl="0" algn="l">
              <a:lnSpc>
                <a:spcPct val="100000"/>
              </a:lnSpc>
              <a:spcBef>
                <a:spcPts val="0"/>
              </a:spcBef>
              <a:spcAft>
                <a:spcPts val="0"/>
              </a:spcAft>
              <a:buSzPts val="2500"/>
              <a:buChar char="●"/>
            </a:pPr>
            <a:r>
              <a:rPr lang="en-US" sz="2500"/>
              <a:t>Decision Tree Classifier</a:t>
            </a:r>
            <a:endParaRPr sz="2500"/>
          </a:p>
          <a:p>
            <a:pPr indent="-387350" lvl="0" marL="457200" rtl="0" algn="l">
              <a:lnSpc>
                <a:spcPct val="100000"/>
              </a:lnSpc>
              <a:spcBef>
                <a:spcPts val="0"/>
              </a:spcBef>
              <a:spcAft>
                <a:spcPts val="0"/>
              </a:spcAft>
              <a:buSzPts val="2500"/>
              <a:buChar char="●"/>
            </a:pPr>
            <a:r>
              <a:rPr lang="en-US" sz="2500"/>
              <a:t>Linear Discriminant Analysis (LDA)</a:t>
            </a:r>
            <a:endParaRPr sz="2500"/>
          </a:p>
          <a:p>
            <a:pPr indent="-387350" lvl="0" marL="457200" rtl="0" algn="l">
              <a:lnSpc>
                <a:spcPct val="100000"/>
              </a:lnSpc>
              <a:spcBef>
                <a:spcPts val="0"/>
              </a:spcBef>
              <a:spcAft>
                <a:spcPts val="0"/>
              </a:spcAft>
              <a:buSzPts val="2500"/>
              <a:buChar char="●"/>
            </a:pPr>
            <a:r>
              <a:rPr lang="en-US" sz="2500"/>
              <a:t>k-Nearest Neighbors (kNN)</a:t>
            </a:r>
            <a:endParaRPr sz="2500"/>
          </a:p>
          <a:p>
            <a:pPr indent="-387350" lvl="0" marL="457200" rtl="0" algn="l">
              <a:lnSpc>
                <a:spcPct val="100000"/>
              </a:lnSpc>
              <a:spcBef>
                <a:spcPts val="0"/>
              </a:spcBef>
              <a:spcAft>
                <a:spcPts val="0"/>
              </a:spcAft>
              <a:buSzPts val="2500"/>
              <a:buChar char="●"/>
            </a:pPr>
            <a:r>
              <a:rPr lang="en-US" sz="2500"/>
              <a:t>Gaussian Naive Bayes</a:t>
            </a:r>
            <a:endParaRPr sz="2500"/>
          </a:p>
          <a:p>
            <a:pPr indent="-387350" lvl="0" marL="457200" rtl="0" algn="l">
              <a:lnSpc>
                <a:spcPct val="100000"/>
              </a:lnSpc>
              <a:spcBef>
                <a:spcPts val="0"/>
              </a:spcBef>
              <a:spcAft>
                <a:spcPts val="0"/>
              </a:spcAft>
              <a:buSzPts val="2500"/>
              <a:buChar char="●"/>
            </a:pPr>
            <a:r>
              <a:rPr lang="en-US" sz="2500"/>
              <a:t>Bernoulli Naive Bayes</a:t>
            </a:r>
            <a:endParaRPr sz="2500"/>
          </a:p>
          <a:p>
            <a:pPr indent="-387350" lvl="0" marL="457200" rtl="0" algn="l">
              <a:lnSpc>
                <a:spcPct val="100000"/>
              </a:lnSpc>
              <a:spcBef>
                <a:spcPts val="0"/>
              </a:spcBef>
              <a:spcAft>
                <a:spcPts val="0"/>
              </a:spcAft>
              <a:buSzPts val="2500"/>
              <a:buChar char="●"/>
            </a:pPr>
            <a:r>
              <a:rPr lang="en-US" sz="2500"/>
              <a:t>Support Vector Machine (SVM) </a:t>
            </a:r>
            <a:endParaRPr sz="2500"/>
          </a:p>
          <a:p>
            <a:pPr indent="-387350" lvl="0" marL="914400" rtl="0" algn="l">
              <a:lnSpc>
                <a:spcPct val="100000"/>
              </a:lnSpc>
              <a:spcBef>
                <a:spcPts val="0"/>
              </a:spcBef>
              <a:spcAft>
                <a:spcPts val="0"/>
              </a:spcAft>
              <a:buSzPts val="2500"/>
              <a:buChar char="-"/>
            </a:pPr>
            <a:r>
              <a:rPr lang="en-US" sz="2500"/>
              <a:t>Linear, Polynomial and RBF Kernels</a:t>
            </a:r>
            <a:endParaRPr sz="2500"/>
          </a:p>
        </p:txBody>
      </p:sp>
      <p:sp>
        <p:nvSpPr>
          <p:cNvPr id="300" name="Google Shape;300;p36"/>
          <p:cNvSpPr txBox="1"/>
          <p:nvPr/>
        </p:nvSpPr>
        <p:spPr>
          <a:xfrm>
            <a:off x="845125" y="6031800"/>
            <a:ext cx="10329000" cy="8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300">
                <a:latin typeface="Calibri"/>
                <a:ea typeface="Calibri"/>
                <a:cs typeface="Calibri"/>
                <a:sym typeface="Calibri"/>
              </a:rPr>
              <a:t>We perform Grid Search with 5-fold cross validation to find best hyperparameters!!</a:t>
            </a:r>
            <a:endParaRPr b="1" sz="23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Original Results (Midsem)</a:t>
            </a:r>
            <a:endParaRPr b="1"/>
          </a:p>
        </p:txBody>
      </p:sp>
      <p:sp>
        <p:nvSpPr>
          <p:cNvPr id="306" name="Google Shape;306;p37"/>
          <p:cNvSpPr txBox="1"/>
          <p:nvPr>
            <p:ph idx="1" type="body"/>
          </p:nvPr>
        </p:nvSpPr>
        <p:spPr>
          <a:xfrm>
            <a:off x="845127" y="1381182"/>
            <a:ext cx="10515600" cy="4799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7" name="Google Shape;307;p37"/>
          <p:cNvPicPr preferRelativeResize="0"/>
          <p:nvPr/>
        </p:nvPicPr>
        <p:blipFill rotWithShape="1">
          <a:blip r:embed="rId3">
            <a:alphaModFix/>
          </a:blip>
          <a:srcRect b="7132" l="0" r="0" t="0"/>
          <a:stretch/>
        </p:blipFill>
        <p:spPr>
          <a:xfrm>
            <a:off x="0" y="1281675"/>
            <a:ext cx="12192001" cy="5177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Motivation</a:t>
            </a:r>
            <a:endParaRPr b="1"/>
          </a:p>
        </p:txBody>
      </p:sp>
      <p:sp>
        <p:nvSpPr>
          <p:cNvPr id="175" name="Google Shape;175;p20"/>
          <p:cNvSpPr txBox="1"/>
          <p:nvPr>
            <p:ph idx="1" type="body"/>
          </p:nvPr>
        </p:nvSpPr>
        <p:spPr>
          <a:xfrm>
            <a:off x="838200" y="1533574"/>
            <a:ext cx="10901700" cy="5324400"/>
          </a:xfrm>
          <a:prstGeom prst="rect">
            <a:avLst/>
          </a:prstGeom>
        </p:spPr>
        <p:txBody>
          <a:bodyPr anchorCtr="0" anchor="t" bIns="45700" lIns="91425" spcFirstLastPara="1" rIns="91425" wrap="square" tIns="45700">
            <a:normAutofit fontScale="92500" lnSpcReduction="20000"/>
          </a:bodyPr>
          <a:lstStyle/>
          <a:p>
            <a:pPr indent="0" lvl="0" marL="0" rtl="0" algn="l">
              <a:lnSpc>
                <a:spcPct val="100000"/>
              </a:lnSpc>
              <a:spcBef>
                <a:spcPts val="1000"/>
              </a:spcBef>
              <a:spcAft>
                <a:spcPts val="0"/>
              </a:spcAft>
              <a:buNone/>
            </a:pPr>
            <a:r>
              <a:rPr b="1" lang="en-US"/>
              <a:t>Addressing Rising Suicide Rates</a:t>
            </a:r>
            <a:endParaRPr b="1"/>
          </a:p>
          <a:p>
            <a:pPr indent="-334327" lvl="0" marL="457200" rtl="0" algn="l">
              <a:lnSpc>
                <a:spcPct val="100000"/>
              </a:lnSpc>
              <a:spcBef>
                <a:spcPts val="1000"/>
              </a:spcBef>
              <a:spcAft>
                <a:spcPts val="0"/>
              </a:spcAft>
              <a:buSzPct val="64285"/>
              <a:buChar char="●"/>
            </a:pPr>
            <a:r>
              <a:rPr lang="en-US"/>
              <a:t>In recent years, we've witnessed a concerning rise in suicide rates, with a 36% increase from 2000 to 2021 </a:t>
            </a:r>
            <a:r>
              <a:rPr lang="en-US" u="sng">
                <a:solidFill>
                  <a:schemeClr val="hlink"/>
                </a:solidFill>
                <a:hlinkClick r:id="rId3"/>
              </a:rPr>
              <a:t>(Source)</a:t>
            </a:r>
            <a:r>
              <a:rPr lang="en-US"/>
              <a:t>.</a:t>
            </a:r>
            <a:endParaRPr/>
          </a:p>
          <a:p>
            <a:pPr indent="-334327" lvl="0" marL="457200" rtl="0" algn="l">
              <a:lnSpc>
                <a:spcPct val="100000"/>
              </a:lnSpc>
              <a:spcBef>
                <a:spcPts val="0"/>
              </a:spcBef>
              <a:spcAft>
                <a:spcPts val="0"/>
              </a:spcAft>
              <a:buSzPct val="64285"/>
              <a:buChar char="●"/>
            </a:pPr>
            <a:r>
              <a:rPr lang="en-US"/>
              <a:t>This alarming trend emphasizes the pressing need for effective prevention and intervention strategies.</a:t>
            </a:r>
            <a:endParaRPr/>
          </a:p>
          <a:p>
            <a:pPr indent="0" lvl="0" marL="0" rtl="0" algn="l">
              <a:lnSpc>
                <a:spcPct val="100000"/>
              </a:lnSpc>
              <a:spcBef>
                <a:spcPts val="1000"/>
              </a:spcBef>
              <a:spcAft>
                <a:spcPts val="0"/>
              </a:spcAft>
              <a:buNone/>
            </a:pPr>
            <a:r>
              <a:rPr b="1" lang="en-US"/>
              <a:t>The Impact of Mental Health Issues</a:t>
            </a:r>
            <a:endParaRPr b="1"/>
          </a:p>
          <a:p>
            <a:pPr indent="-334327" lvl="0" marL="457200" rtl="0" algn="l">
              <a:lnSpc>
                <a:spcPct val="100000"/>
              </a:lnSpc>
              <a:spcBef>
                <a:spcPts val="1000"/>
              </a:spcBef>
              <a:spcAft>
                <a:spcPts val="0"/>
              </a:spcAft>
              <a:buSzPct val="64285"/>
              <a:buChar char="●"/>
            </a:pPr>
            <a:r>
              <a:rPr lang="en-US"/>
              <a:t>Suicide doesn't just affect individuals; it has a profound emotional and psychological impact on families and communities.</a:t>
            </a:r>
            <a:endParaRPr/>
          </a:p>
          <a:p>
            <a:pPr indent="-334327" lvl="0" marL="457200" rtl="0" algn="l">
              <a:lnSpc>
                <a:spcPct val="100000"/>
              </a:lnSpc>
              <a:spcBef>
                <a:spcPts val="0"/>
              </a:spcBef>
              <a:spcAft>
                <a:spcPts val="0"/>
              </a:spcAft>
              <a:buSzPct val="64285"/>
              <a:buChar char="●"/>
            </a:pPr>
            <a:r>
              <a:rPr lang="en-US"/>
              <a:t>The mental health crisis is an issue that can't be ignored.</a:t>
            </a:r>
            <a:endParaRPr/>
          </a:p>
          <a:p>
            <a:pPr indent="0" lvl="0" marL="0" rtl="0" algn="l">
              <a:lnSpc>
                <a:spcPct val="100000"/>
              </a:lnSpc>
              <a:spcBef>
                <a:spcPts val="1000"/>
              </a:spcBef>
              <a:spcAft>
                <a:spcPts val="0"/>
              </a:spcAft>
              <a:buNone/>
            </a:pPr>
            <a:r>
              <a:rPr b="1" lang="en-US"/>
              <a:t>Importance of Timely Detection</a:t>
            </a:r>
            <a:endParaRPr b="1"/>
          </a:p>
          <a:p>
            <a:pPr indent="-334327" lvl="0" marL="457200" rtl="0" algn="l">
              <a:lnSpc>
                <a:spcPct val="100000"/>
              </a:lnSpc>
              <a:spcBef>
                <a:spcPts val="1000"/>
              </a:spcBef>
              <a:spcAft>
                <a:spcPts val="0"/>
              </a:spcAft>
              <a:buSzPct val="64285"/>
              <a:buChar char="●"/>
            </a:pPr>
            <a:r>
              <a:rPr lang="en-US"/>
              <a:t>Recognizing suicidal thoughts at their early stages can offer the potential to thwart individuals from progressing to the dire precipice of suicide attempts.</a:t>
            </a:r>
            <a:endParaRPr/>
          </a:p>
          <a:p>
            <a:pPr indent="-334327" lvl="0" marL="457200" rtl="0" algn="l">
              <a:lnSpc>
                <a:spcPct val="100000"/>
              </a:lnSpc>
              <a:spcBef>
                <a:spcPts val="0"/>
              </a:spcBef>
              <a:spcAft>
                <a:spcPts val="0"/>
              </a:spcAft>
              <a:buSzPct val="64285"/>
              <a:buChar char="●"/>
            </a:pPr>
            <a:r>
              <a:rPr lang="en-US"/>
              <a:t>Early intervention can save lives.</a:t>
            </a:r>
            <a:endParaRPr/>
          </a:p>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845127" y="365760"/>
            <a:ext cx="9445500" cy="826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b="1" lang="en-US" sz="3559"/>
              <a:t>Results - Machine Learning Models</a:t>
            </a:r>
            <a:endParaRPr b="1" sz="3559"/>
          </a:p>
        </p:txBody>
      </p:sp>
      <p:graphicFrame>
        <p:nvGraphicFramePr>
          <p:cNvPr id="313" name="Google Shape;313;p38"/>
          <p:cNvGraphicFramePr/>
          <p:nvPr/>
        </p:nvGraphicFramePr>
        <p:xfrm>
          <a:off x="746563" y="1360125"/>
          <a:ext cx="3000000" cy="3000000"/>
        </p:xfrm>
        <a:graphic>
          <a:graphicData uri="http://schemas.openxmlformats.org/drawingml/2006/table">
            <a:tbl>
              <a:tblPr>
                <a:noFill/>
                <a:tableStyleId>{7D485E2E-7665-4946-A9CA-ED88B177D8A6}</a:tableStyleId>
              </a:tblPr>
              <a:tblGrid>
                <a:gridCol w="2080900"/>
                <a:gridCol w="572875"/>
                <a:gridCol w="1225725"/>
                <a:gridCol w="1225725"/>
                <a:gridCol w="1168725"/>
                <a:gridCol w="1211500"/>
                <a:gridCol w="1154450"/>
                <a:gridCol w="1168725"/>
                <a:gridCol w="1097475"/>
              </a:tblGrid>
              <a:tr h="331525">
                <a:tc row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Model</a:t>
                      </a:r>
                      <a:endParaRPr b="1" sz="1100">
                        <a:latin typeface="Times New Roman"/>
                        <a:ea typeface="Times New Roman"/>
                        <a:cs typeface="Times New Roman"/>
                        <a:sym typeface="Times New Roman"/>
                      </a:endParaRPr>
                    </a:p>
                  </a:txBody>
                  <a:tcPr marT="63500" marB="63500" marR="63500" marL="63500"/>
                </a:tc>
                <a:tc gridSpan="2" row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Embedding</a:t>
                      </a:r>
                      <a:endParaRPr b="1" sz="1100">
                        <a:latin typeface="Times New Roman"/>
                        <a:ea typeface="Times New Roman"/>
                        <a:cs typeface="Times New Roman"/>
                        <a:sym typeface="Times New Roman"/>
                      </a:endParaRPr>
                    </a:p>
                  </a:txBody>
                  <a:tcPr marT="63500" marB="63500" marR="63500" marL="63500"/>
                </a:tc>
                <a:tc rowSpan="2" hMerge="1"/>
                <a:tc grid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Accuracy</a:t>
                      </a:r>
                      <a:endParaRPr b="1" sz="1100">
                        <a:latin typeface="Times New Roman"/>
                        <a:ea typeface="Times New Roman"/>
                        <a:cs typeface="Times New Roman"/>
                        <a:sym typeface="Times New Roman"/>
                      </a:endParaRPr>
                    </a:p>
                  </a:txBody>
                  <a:tcPr marT="63500" marB="63500" marR="63500" marL="63500"/>
                </a:tc>
                <a:tc hMerge="1"/>
                <a:tc grid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Precision</a:t>
                      </a:r>
                      <a:endParaRPr b="1" sz="1100">
                        <a:latin typeface="Times New Roman"/>
                        <a:ea typeface="Times New Roman"/>
                        <a:cs typeface="Times New Roman"/>
                        <a:sym typeface="Times New Roman"/>
                      </a:endParaRPr>
                    </a:p>
                  </a:txBody>
                  <a:tcPr marT="63500" marB="63500" marR="63500" marL="63500"/>
                </a:tc>
                <a:tc hMerge="1"/>
                <a:tc grid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Recall</a:t>
                      </a:r>
                      <a:endParaRPr b="1" sz="1100">
                        <a:latin typeface="Times New Roman"/>
                        <a:ea typeface="Times New Roman"/>
                        <a:cs typeface="Times New Roman"/>
                        <a:sym typeface="Times New Roman"/>
                      </a:endParaRPr>
                    </a:p>
                  </a:txBody>
                  <a:tcPr marT="63500" marB="63500" marR="63500" marL="63500"/>
                </a:tc>
                <a:tc hMerge="1"/>
              </a:tr>
              <a:tr h="331525">
                <a:tc vMerge="1"/>
                <a:tc gridSpan="2" vMerge="1"/>
                <a:tc hMerge="1" vMerge="1"/>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Train</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Test</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Train</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Test</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Train</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Test</a:t>
                      </a:r>
                      <a:endParaRPr b="1" sz="1100">
                        <a:latin typeface="Times New Roman"/>
                        <a:ea typeface="Times New Roman"/>
                        <a:cs typeface="Times New Roman"/>
                        <a:sym typeface="Times New Roman"/>
                      </a:endParaRPr>
                    </a:p>
                  </a:txBody>
                  <a:tcPr marT="63500" marB="63500" marR="63500" marL="63500"/>
                </a:tc>
              </a:tr>
              <a:tr h="331525">
                <a:tc row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Logistic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US" sz="1100">
                          <a:latin typeface="Times New Roman"/>
                          <a:ea typeface="Times New Roman"/>
                          <a:cs typeface="Times New Roman"/>
                          <a:sym typeface="Times New Roman"/>
                        </a:rPr>
                        <a:t>Regression</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92.11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91.50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r>
              <a:tr h="331525">
                <a:tc vMerge="1"/>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TF-IDF-PCA</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91.44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91.34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r>
              <a:tr h="331525">
                <a:tc row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Gaussian Naive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US" sz="1100">
                          <a:latin typeface="Times New Roman"/>
                          <a:ea typeface="Times New Roman"/>
                          <a:cs typeface="Times New Roman"/>
                          <a:sym typeface="Times New Roman"/>
                        </a:rPr>
                        <a:t>Bayes Classifier</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Word2Vec </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85.73</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r>
              <a:tr h="331525">
                <a:tc vMerge="1"/>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Word2Vec -PCA</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85.73</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r>
              <a:tr h="331525">
                <a:tc row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Bernoulli Naive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US" sz="1100">
                          <a:latin typeface="Times New Roman"/>
                          <a:ea typeface="Times New Roman"/>
                          <a:cs typeface="Times New Roman"/>
                          <a:sym typeface="Times New Roman"/>
                        </a:rPr>
                        <a:t>Bayes Classifier</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Word2Vec </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86.21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86.45</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87.00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87.00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r>
              <a:tr h="331525">
                <a:tc vMerge="1"/>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Word2Vec -PCA</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83.87</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84.25</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84.00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84.00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84.00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84.00</a:t>
                      </a:r>
                      <a:endParaRPr sz="1100">
                        <a:latin typeface="Times New Roman"/>
                        <a:ea typeface="Times New Roman"/>
                        <a:cs typeface="Times New Roman"/>
                        <a:sym typeface="Times New Roman"/>
                      </a:endParaRPr>
                    </a:p>
                  </a:txBody>
                  <a:tcPr marT="63500" marB="63500" marR="63500" marL="63500"/>
                </a:tc>
              </a:tr>
              <a:tr h="331525">
                <a:tc row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Support Vector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US" sz="1100">
                          <a:latin typeface="Times New Roman"/>
                          <a:ea typeface="Times New Roman"/>
                          <a:cs typeface="Times New Roman"/>
                          <a:sym typeface="Times New Roman"/>
                        </a:rPr>
                        <a:t>Machine Classifier</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97.05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91.93</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97.00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97.00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r>
              <a:tr h="331525">
                <a:tc vMerge="1"/>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TF-IDF-PCA</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96.57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91.54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97.00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97.00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r>
              <a:tr h="331525">
                <a:tc row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Decision</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US" sz="1100">
                          <a:latin typeface="Times New Roman"/>
                          <a:ea typeface="Times New Roman"/>
                          <a:cs typeface="Times New Roman"/>
                          <a:sym typeface="Times New Roman"/>
                        </a:rPr>
                        <a:t>Tree Classifier</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88.21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85.36</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85.00</a:t>
                      </a:r>
                      <a:endParaRPr sz="1100">
                        <a:latin typeface="Times New Roman"/>
                        <a:ea typeface="Times New Roman"/>
                        <a:cs typeface="Times New Roman"/>
                        <a:sym typeface="Times New Roman"/>
                      </a:endParaRPr>
                    </a:p>
                  </a:txBody>
                  <a:tcPr marT="63500" marB="63500" marR="63500" marL="63500"/>
                </a:tc>
              </a:tr>
              <a:tr h="331525">
                <a:tc vMerge="1"/>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TF-IDF-PCA</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93.79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84.66</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94.00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94.00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85.00</a:t>
                      </a:r>
                      <a:endParaRPr sz="1100">
                        <a:latin typeface="Times New Roman"/>
                        <a:ea typeface="Times New Roman"/>
                        <a:cs typeface="Times New Roman"/>
                        <a:sym typeface="Times New Roman"/>
                      </a:endParaRPr>
                    </a:p>
                  </a:txBody>
                  <a:tcPr marT="63500" marB="63500" marR="63500" marL="63500"/>
                </a:tc>
              </a:tr>
              <a:tr h="331525">
                <a:tc row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Linear Discriminant</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US" sz="1100">
                          <a:latin typeface="Times New Roman"/>
                          <a:ea typeface="Times New Roman"/>
                          <a:cs typeface="Times New Roman"/>
                          <a:sym typeface="Times New Roman"/>
                        </a:rPr>
                        <a:t>Analysis</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92.06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91.30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r>
              <a:tr h="331525">
                <a:tc vMerge="1"/>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TF-IDF-PCA</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91.22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90.93</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 </a:t>
                      </a:r>
                      <a:endParaRPr sz="1100">
                        <a:latin typeface="Times New Roman"/>
                        <a:ea typeface="Times New Roman"/>
                        <a:cs typeface="Times New Roman"/>
                        <a:sym typeface="Times New Roman"/>
                      </a:endParaRPr>
                    </a:p>
                  </a:txBody>
                  <a:tcPr marT="63500" marB="63500" marR="63500" marL="63500"/>
                </a:tc>
              </a:tr>
              <a:tr h="331525">
                <a:tc row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k-Nearest Neighbors Classifier</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Word2Vec </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90.85</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86.26</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r>
              <a:tr h="331525">
                <a:tc vMerge="1"/>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Word2Vec -PCA</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92.15</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87.18</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87.00</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845127" y="365760"/>
            <a:ext cx="9445500" cy="826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b="1" lang="en-US" sz="3559"/>
              <a:t>Results - Machine Learning Models</a:t>
            </a:r>
            <a:endParaRPr b="1" sz="3559"/>
          </a:p>
        </p:txBody>
      </p:sp>
      <p:graphicFrame>
        <p:nvGraphicFramePr>
          <p:cNvPr id="319" name="Google Shape;319;p39"/>
          <p:cNvGraphicFramePr/>
          <p:nvPr/>
        </p:nvGraphicFramePr>
        <p:xfrm>
          <a:off x="929138" y="1439225"/>
          <a:ext cx="3000000" cy="3000000"/>
        </p:xfrm>
        <a:graphic>
          <a:graphicData uri="http://schemas.openxmlformats.org/drawingml/2006/table">
            <a:tbl>
              <a:tblPr>
                <a:noFill/>
                <a:tableStyleId>{7D485E2E-7665-4946-A9CA-ED88B177D8A6}</a:tableStyleId>
              </a:tblPr>
              <a:tblGrid>
                <a:gridCol w="1992650"/>
                <a:gridCol w="545925"/>
                <a:gridCol w="1173750"/>
                <a:gridCol w="1173750"/>
                <a:gridCol w="1119150"/>
                <a:gridCol w="1160100"/>
                <a:gridCol w="1105500"/>
                <a:gridCol w="1119150"/>
                <a:gridCol w="1050925"/>
              </a:tblGrid>
              <a:tr h="406050">
                <a:tc row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Model</a:t>
                      </a:r>
                      <a:endParaRPr b="1" sz="1100">
                        <a:latin typeface="Times New Roman"/>
                        <a:ea typeface="Times New Roman"/>
                        <a:cs typeface="Times New Roman"/>
                        <a:sym typeface="Times New Roman"/>
                      </a:endParaRPr>
                    </a:p>
                  </a:txBody>
                  <a:tcPr marT="63500" marB="63500" marR="63500" marL="63500"/>
                </a:tc>
                <a:tc gridSpan="2" row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Embedding</a:t>
                      </a:r>
                      <a:endParaRPr b="1" sz="1100">
                        <a:latin typeface="Times New Roman"/>
                        <a:ea typeface="Times New Roman"/>
                        <a:cs typeface="Times New Roman"/>
                        <a:sym typeface="Times New Roman"/>
                      </a:endParaRPr>
                    </a:p>
                  </a:txBody>
                  <a:tcPr marT="63500" marB="63500" marR="63500" marL="63500"/>
                </a:tc>
                <a:tc rowSpan="2" hMerge="1"/>
                <a:tc grid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Accuracy</a:t>
                      </a:r>
                      <a:endParaRPr b="1" sz="1100">
                        <a:latin typeface="Times New Roman"/>
                        <a:ea typeface="Times New Roman"/>
                        <a:cs typeface="Times New Roman"/>
                        <a:sym typeface="Times New Roman"/>
                      </a:endParaRPr>
                    </a:p>
                  </a:txBody>
                  <a:tcPr marT="63500" marB="63500" marR="63500" marL="63500"/>
                </a:tc>
                <a:tc hMerge="1"/>
                <a:tc grid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Precision</a:t>
                      </a:r>
                      <a:endParaRPr b="1" sz="1100">
                        <a:latin typeface="Times New Roman"/>
                        <a:ea typeface="Times New Roman"/>
                        <a:cs typeface="Times New Roman"/>
                        <a:sym typeface="Times New Roman"/>
                      </a:endParaRPr>
                    </a:p>
                  </a:txBody>
                  <a:tcPr marT="63500" marB="63500" marR="63500" marL="63500"/>
                </a:tc>
                <a:tc hMerge="1"/>
                <a:tc gridSpan="2">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Recall</a:t>
                      </a:r>
                      <a:endParaRPr b="1" sz="1100">
                        <a:latin typeface="Times New Roman"/>
                        <a:ea typeface="Times New Roman"/>
                        <a:cs typeface="Times New Roman"/>
                        <a:sym typeface="Times New Roman"/>
                      </a:endParaRPr>
                    </a:p>
                  </a:txBody>
                  <a:tcPr marT="63500" marB="63500" marR="63500" marL="63500"/>
                </a:tc>
                <a:tc hMerge="1"/>
              </a:tr>
              <a:tr h="406050">
                <a:tc vMerge="1"/>
                <a:tc gridSpan="2" vMerge="1"/>
                <a:tc hMerge="1" vMerge="1"/>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Train</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Test</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Train</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Test</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Train</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US" sz="1100">
                          <a:latin typeface="Times New Roman"/>
                          <a:ea typeface="Times New Roman"/>
                          <a:cs typeface="Times New Roman"/>
                          <a:sym typeface="Times New Roman"/>
                        </a:rPr>
                        <a:t>Test</a:t>
                      </a:r>
                      <a:endParaRPr b="1" sz="1100">
                        <a:latin typeface="Times New Roman"/>
                        <a:ea typeface="Times New Roman"/>
                        <a:cs typeface="Times New Roman"/>
                        <a:sym typeface="Times New Roman"/>
                      </a:endParaRPr>
                    </a:p>
                  </a:txBody>
                  <a:tcPr marT="63500" marB="63500" marR="63500" marL="63500"/>
                </a:tc>
              </a:tr>
              <a:tr h="406050">
                <a:tc row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Random Forest</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US" sz="1100">
                          <a:latin typeface="Times New Roman"/>
                          <a:ea typeface="Times New Roman"/>
                          <a:cs typeface="Times New Roman"/>
                          <a:sym typeface="Times New Roman"/>
                        </a:rPr>
                        <a:t>Classifier</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Word2Vec </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95.22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90.48</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95.00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95.00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90.00</a:t>
                      </a:r>
                      <a:endParaRPr sz="1100">
                        <a:latin typeface="Times New Roman"/>
                        <a:ea typeface="Times New Roman"/>
                        <a:cs typeface="Times New Roman"/>
                        <a:sym typeface="Times New Roman"/>
                      </a:endParaRPr>
                    </a:p>
                  </a:txBody>
                  <a:tcPr marT="63500" marB="63500" marR="63500" marL="63500"/>
                </a:tc>
              </a:tr>
              <a:tr h="406050">
                <a:tc vMerge="1"/>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Word2Vec -PCA</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91.48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88.69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89.00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89.00</a:t>
                      </a:r>
                      <a:endParaRPr sz="1100">
                        <a:latin typeface="Times New Roman"/>
                        <a:ea typeface="Times New Roman"/>
                        <a:cs typeface="Times New Roman"/>
                        <a:sym typeface="Times New Roman"/>
                      </a:endParaRPr>
                    </a:p>
                  </a:txBody>
                  <a:tcPr marT="63500" marB="63500" marR="63500" marL="63500"/>
                </a:tc>
              </a:tr>
              <a:tr h="406050">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AdaBoost</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89.48</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89.24</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87.00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87.00</a:t>
                      </a:r>
                      <a:endParaRPr sz="1100">
                        <a:latin typeface="Times New Roman"/>
                        <a:ea typeface="Times New Roman"/>
                        <a:cs typeface="Times New Roman"/>
                        <a:sym typeface="Times New Roman"/>
                      </a:endParaRPr>
                    </a:p>
                  </a:txBody>
                  <a:tcPr marT="63500" marB="63500" marR="63500" marL="63500"/>
                </a:tc>
              </a:tr>
              <a:tr h="406050">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XGBoost</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85.23</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87.45</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86.00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85.00</a:t>
                      </a:r>
                      <a:endParaRPr sz="1100">
                        <a:latin typeface="Times New Roman"/>
                        <a:ea typeface="Times New Roman"/>
                        <a:cs typeface="Times New Roman"/>
                        <a:sym typeface="Times New Roman"/>
                      </a:endParaRPr>
                    </a:p>
                  </a:txBody>
                  <a:tcPr marT="63500" marB="63500" marR="63500" marL="63500"/>
                </a:tc>
              </a:tr>
              <a:tr h="406050">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Voting Classifier</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93.25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91.42</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r>
              <a:tr h="406050">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Stacking Classifier</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92.74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91.37</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90.00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90.00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89.00</a:t>
                      </a:r>
                      <a:endParaRPr sz="1100">
                        <a:latin typeface="Times New Roman"/>
                        <a:ea typeface="Times New Roman"/>
                        <a:cs typeface="Times New Roman"/>
                        <a:sym typeface="Times New Roman"/>
                      </a:endParaRPr>
                    </a:p>
                  </a:txBody>
                  <a:tcPr marT="63500" marB="63500" marR="63500" marL="63500"/>
                </a:tc>
              </a:tr>
              <a:tr h="639350">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MLP 2-Layer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US" sz="1100">
                          <a:latin typeface="Times New Roman"/>
                          <a:ea typeface="Times New Roman"/>
                          <a:cs typeface="Times New Roman"/>
                          <a:sym typeface="Times New Roman"/>
                        </a:rPr>
                        <a:t>(ReLU)</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93.08</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91.50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90.00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90.00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90.00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89.00</a:t>
                      </a:r>
                      <a:endParaRPr sz="1100">
                        <a:latin typeface="Times New Roman"/>
                        <a:ea typeface="Times New Roman"/>
                        <a:cs typeface="Times New Roman"/>
                        <a:sym typeface="Times New Roman"/>
                      </a:endParaRPr>
                    </a:p>
                  </a:txBody>
                  <a:tcPr marT="63500" marB="63500" marR="63500" marL="63500"/>
                </a:tc>
              </a:tr>
              <a:tr h="406050">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MLP 3-Layer (Identity)</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92.93</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91.36</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88.00</a:t>
                      </a:r>
                      <a:endParaRPr sz="1100">
                        <a:latin typeface="Times New Roman"/>
                        <a:ea typeface="Times New Roman"/>
                        <a:cs typeface="Times New Roman"/>
                        <a:sym typeface="Times New Roman"/>
                      </a:endParaRPr>
                    </a:p>
                  </a:txBody>
                  <a:tcPr marT="63500" marB="63500" marR="63500" marL="63500"/>
                </a:tc>
              </a:tr>
              <a:tr h="639350">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MLP 3-Layer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US" sz="1100">
                          <a:latin typeface="Times New Roman"/>
                          <a:ea typeface="Times New Roman"/>
                          <a:cs typeface="Times New Roman"/>
                          <a:sym typeface="Times New Roman"/>
                        </a:rPr>
                        <a:t>(ReLU)</a:t>
                      </a:r>
                      <a:endParaRPr sz="1100">
                        <a:latin typeface="Times New Roman"/>
                        <a:ea typeface="Times New Roman"/>
                        <a:cs typeface="Times New Roman"/>
                        <a:sym typeface="Times New Roman"/>
                      </a:endParaRPr>
                    </a:p>
                  </a:txBody>
                  <a:tcPr marT="63500" marB="63500" marR="63500" marL="63500"/>
                </a:tc>
                <a:tc gridSpan="2">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TF-IDF</a:t>
                      </a:r>
                      <a:endParaRPr sz="1100">
                        <a:latin typeface="Times New Roman"/>
                        <a:ea typeface="Times New Roman"/>
                        <a:cs typeface="Times New Roman"/>
                        <a:sym typeface="Times New Roman"/>
                      </a:endParaRPr>
                    </a:p>
                  </a:txBody>
                  <a:tcPr marT="63500" marB="63500" marR="63500" marL="63500"/>
                </a:tc>
                <a:tc hMerge="1"/>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93.41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91.45</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89.00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87.00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88.00</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US" sz="1100">
                          <a:latin typeface="Times New Roman"/>
                          <a:ea typeface="Times New Roman"/>
                          <a:cs typeface="Times New Roman"/>
                          <a:sym typeface="Times New Roman"/>
                        </a:rPr>
                        <a:t>87.00</a:t>
                      </a:r>
                      <a:endParaRPr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Analysis - Machine Learning Models</a:t>
            </a:r>
            <a:endParaRPr b="1"/>
          </a:p>
        </p:txBody>
      </p:sp>
      <p:sp>
        <p:nvSpPr>
          <p:cNvPr id="325" name="Google Shape;325;p40"/>
          <p:cNvSpPr txBox="1"/>
          <p:nvPr>
            <p:ph idx="1" type="body"/>
          </p:nvPr>
        </p:nvSpPr>
        <p:spPr>
          <a:xfrm>
            <a:off x="845125" y="1381175"/>
            <a:ext cx="10584000" cy="5314800"/>
          </a:xfrm>
          <a:prstGeom prst="rect">
            <a:avLst/>
          </a:prstGeom>
        </p:spPr>
        <p:txBody>
          <a:bodyPr anchorCtr="0" anchor="t" bIns="45700" lIns="91425" spcFirstLastPara="1" rIns="91425" wrap="square" tIns="45700">
            <a:noAutofit/>
          </a:bodyPr>
          <a:lstStyle/>
          <a:p>
            <a:pPr indent="-387350" lvl="0" marL="457200" rtl="0" algn="l">
              <a:lnSpc>
                <a:spcPct val="115000"/>
              </a:lnSpc>
              <a:spcBef>
                <a:spcPts val="1000"/>
              </a:spcBef>
              <a:spcAft>
                <a:spcPts val="0"/>
              </a:spcAft>
              <a:buSzPts val="2500"/>
              <a:buChar char="●"/>
            </a:pPr>
            <a:r>
              <a:rPr lang="en-US" sz="2500"/>
              <a:t>The best-performing models are LDA, Logistic Regression and the SVM classifier.</a:t>
            </a:r>
            <a:endParaRPr sz="2500"/>
          </a:p>
          <a:p>
            <a:pPr indent="-387350" lvl="0" marL="457200" rtl="0" algn="l">
              <a:lnSpc>
                <a:spcPct val="115000"/>
              </a:lnSpc>
              <a:spcBef>
                <a:spcPts val="0"/>
              </a:spcBef>
              <a:spcAft>
                <a:spcPts val="0"/>
              </a:spcAft>
              <a:buSzPts val="2500"/>
              <a:buChar char="●"/>
            </a:pPr>
            <a:r>
              <a:rPr lang="en-US" sz="2500"/>
              <a:t>SVM showed the best accuracy with a </a:t>
            </a:r>
            <a:r>
              <a:rPr b="1" lang="en-US" sz="2500"/>
              <a:t>Polynomial kernel</a:t>
            </a:r>
            <a:r>
              <a:rPr lang="en-US" sz="2500"/>
              <a:t>, and we report its results. However, on closer analysis, we can see that SVM has a broader gap in its training and testing accuracies, indicating a high variance of the model.</a:t>
            </a:r>
            <a:endParaRPr sz="2500"/>
          </a:p>
          <a:p>
            <a:pPr indent="-387350" lvl="0" marL="457200" rtl="0" algn="l">
              <a:lnSpc>
                <a:spcPct val="115000"/>
              </a:lnSpc>
              <a:spcBef>
                <a:spcPts val="0"/>
              </a:spcBef>
              <a:spcAft>
                <a:spcPts val="0"/>
              </a:spcAft>
              <a:buSzPts val="2500"/>
              <a:buChar char="●"/>
            </a:pPr>
            <a:r>
              <a:rPr lang="en-US" sz="2500"/>
              <a:t>LDA and Logistic Regression offer similar accuracies with lesser chances of the models being overfit. </a:t>
            </a:r>
            <a:endParaRPr sz="2500"/>
          </a:p>
          <a:p>
            <a:pPr indent="-387350" lvl="0" marL="457200" rtl="0" algn="l">
              <a:lnSpc>
                <a:spcPct val="115000"/>
              </a:lnSpc>
              <a:spcBef>
                <a:spcPts val="0"/>
              </a:spcBef>
              <a:spcAft>
                <a:spcPts val="0"/>
              </a:spcAft>
              <a:buSzPts val="2500"/>
              <a:buChar char="●"/>
            </a:pPr>
            <a:r>
              <a:rPr lang="en-US" sz="2500"/>
              <a:t>In our Mid-semester Report, the Random Forest Classifier demonstrated overfitting, reflected in a significant training accuracy versus testing accuracy gap; by imposing maximum depth and pruning trees, we mitigated overfitting, resulting in increased testing accuracy and narrowed the gap.</a:t>
            </a:r>
            <a:endParaRPr sz="2500"/>
          </a:p>
          <a:p>
            <a:pPr indent="0" lvl="0" marL="457200" rtl="0" algn="l">
              <a:lnSpc>
                <a:spcPct val="115000"/>
              </a:lnSpc>
              <a:spcBef>
                <a:spcPts val="1000"/>
              </a:spcBef>
              <a:spcAft>
                <a:spcPts val="0"/>
              </a:spcAft>
              <a:buNone/>
            </a:pPr>
            <a:r>
              <a:t/>
            </a:r>
            <a:endParaRPr sz="2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Analysis - Machine Learning Models</a:t>
            </a:r>
            <a:endParaRPr b="1"/>
          </a:p>
        </p:txBody>
      </p:sp>
      <p:sp>
        <p:nvSpPr>
          <p:cNvPr id="331" name="Google Shape;331;p41"/>
          <p:cNvSpPr txBox="1"/>
          <p:nvPr>
            <p:ph idx="1" type="body"/>
          </p:nvPr>
        </p:nvSpPr>
        <p:spPr>
          <a:xfrm>
            <a:off x="845125" y="1381175"/>
            <a:ext cx="10584000" cy="5314800"/>
          </a:xfrm>
          <a:prstGeom prst="rect">
            <a:avLst/>
          </a:prstGeom>
        </p:spPr>
        <p:txBody>
          <a:bodyPr anchorCtr="0" anchor="t" bIns="45700" lIns="91425" spcFirstLastPara="1" rIns="91425" wrap="square" tIns="45700">
            <a:normAutofit lnSpcReduction="10000"/>
          </a:bodyPr>
          <a:lstStyle/>
          <a:p>
            <a:pPr indent="-393700" lvl="0" marL="457200" rtl="0" algn="l">
              <a:lnSpc>
                <a:spcPct val="115000"/>
              </a:lnSpc>
              <a:spcBef>
                <a:spcPts val="1000"/>
              </a:spcBef>
              <a:spcAft>
                <a:spcPts val="0"/>
              </a:spcAft>
              <a:buSzPts val="2600"/>
              <a:buChar char="●"/>
            </a:pPr>
            <a:r>
              <a:rPr lang="en-US" sz="2600"/>
              <a:t>Using different embeddings also immensely helped in improving model performance.</a:t>
            </a:r>
            <a:endParaRPr sz="2600"/>
          </a:p>
          <a:p>
            <a:pPr indent="-393700" lvl="0" marL="457200" rtl="0" algn="l">
              <a:lnSpc>
                <a:spcPct val="115000"/>
              </a:lnSpc>
              <a:spcBef>
                <a:spcPts val="0"/>
              </a:spcBef>
              <a:spcAft>
                <a:spcPts val="0"/>
              </a:spcAft>
              <a:buSzPts val="2600"/>
              <a:buChar char="●"/>
            </a:pPr>
            <a:r>
              <a:rPr lang="en-US" sz="2600"/>
              <a:t>Models like Gaussian and Bernoulli Naive Bayes </a:t>
            </a:r>
            <a:r>
              <a:rPr b="1" lang="en-US" sz="2600"/>
              <a:t>gave only 55% accuracy </a:t>
            </a:r>
            <a:r>
              <a:rPr lang="en-US" sz="2600"/>
              <a:t>with TF-IDF embeddings, while the accuracy increased almost 30 points to </a:t>
            </a:r>
            <a:r>
              <a:rPr b="1" lang="en-US" sz="2600"/>
              <a:t>85% accuracy</a:t>
            </a:r>
            <a:r>
              <a:rPr lang="en-US" sz="2600"/>
              <a:t> while using Word2Vec Embeddings.</a:t>
            </a:r>
            <a:endParaRPr sz="2600"/>
          </a:p>
          <a:p>
            <a:pPr indent="-393700" lvl="0" marL="457200" rtl="0" algn="l">
              <a:lnSpc>
                <a:spcPct val="115000"/>
              </a:lnSpc>
              <a:spcBef>
                <a:spcPts val="0"/>
              </a:spcBef>
              <a:spcAft>
                <a:spcPts val="0"/>
              </a:spcAft>
              <a:buSzPts val="2600"/>
              <a:buChar char="●"/>
            </a:pPr>
            <a:r>
              <a:rPr lang="en-US" sz="2600"/>
              <a:t>A similar trend was observed for k-nearest Neighbors and Random Forest Classifiers.</a:t>
            </a:r>
            <a:endParaRPr sz="2600"/>
          </a:p>
          <a:p>
            <a:pPr indent="-393700" lvl="0" marL="457200" rtl="0" algn="l">
              <a:lnSpc>
                <a:spcPct val="115000"/>
              </a:lnSpc>
              <a:spcBef>
                <a:spcPts val="0"/>
              </a:spcBef>
              <a:spcAft>
                <a:spcPts val="0"/>
              </a:spcAft>
              <a:buSzPts val="2600"/>
              <a:buChar char="●"/>
            </a:pPr>
            <a:r>
              <a:rPr lang="en-US" sz="2600"/>
              <a:t>Word2Vec embeddings outperform TF-IDF due to their neural network-based generation that yields superior geometric properties in a fixed-dimensional space, significantly benefiting classifiers like Naive Bayes and k-NN.</a:t>
            </a:r>
            <a:endParaRPr sz="2600"/>
          </a:p>
          <a:p>
            <a:pPr indent="0" lvl="0" marL="457200" rtl="0" algn="l">
              <a:lnSpc>
                <a:spcPct val="115000"/>
              </a:lnSpc>
              <a:spcBef>
                <a:spcPts val="1000"/>
              </a:spcBef>
              <a:spcAft>
                <a:spcPts val="0"/>
              </a:spcAft>
              <a:buNone/>
            </a:pPr>
            <a:r>
              <a:t/>
            </a:r>
            <a:endParaRPr sz="2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Analysis - Ensemble Methods</a:t>
            </a:r>
            <a:endParaRPr b="1"/>
          </a:p>
        </p:txBody>
      </p:sp>
      <p:sp>
        <p:nvSpPr>
          <p:cNvPr id="337" name="Google Shape;337;p42"/>
          <p:cNvSpPr txBox="1"/>
          <p:nvPr>
            <p:ph idx="1" type="body"/>
          </p:nvPr>
        </p:nvSpPr>
        <p:spPr>
          <a:xfrm>
            <a:off x="845125" y="1381175"/>
            <a:ext cx="10584000" cy="5314800"/>
          </a:xfrm>
          <a:prstGeom prst="rect">
            <a:avLst/>
          </a:prstGeom>
        </p:spPr>
        <p:txBody>
          <a:bodyPr anchorCtr="0" anchor="t" bIns="45700" lIns="91425" spcFirstLastPara="1" rIns="91425" wrap="square" tIns="45700">
            <a:normAutofit/>
          </a:bodyPr>
          <a:lstStyle/>
          <a:p>
            <a:pPr indent="-393700" lvl="0" marL="457200" rtl="0" algn="l">
              <a:lnSpc>
                <a:spcPct val="115000"/>
              </a:lnSpc>
              <a:spcBef>
                <a:spcPts val="1000"/>
              </a:spcBef>
              <a:spcAft>
                <a:spcPts val="0"/>
              </a:spcAft>
              <a:buSzPts val="2600"/>
              <a:buChar char="●"/>
            </a:pPr>
            <a:r>
              <a:rPr lang="en-US" sz="2600"/>
              <a:t>Ensemble models are based on the concept of combining multiple models (weak learners), each with high diversity.</a:t>
            </a:r>
            <a:endParaRPr sz="2600"/>
          </a:p>
          <a:p>
            <a:pPr indent="-393700" lvl="0" marL="457200" rtl="0" algn="l">
              <a:lnSpc>
                <a:spcPct val="115000"/>
              </a:lnSpc>
              <a:spcBef>
                <a:spcPts val="0"/>
              </a:spcBef>
              <a:spcAft>
                <a:spcPts val="0"/>
              </a:spcAft>
              <a:buSzPts val="2600"/>
              <a:buChar char="●"/>
            </a:pPr>
            <a:r>
              <a:rPr lang="en-US" sz="2600"/>
              <a:t>We employed five ensemble techniques, i.e. Random Forest Classifier, AdaBoost, XGBoost, Voting and Stacking Classifier.</a:t>
            </a:r>
            <a:endParaRPr sz="2600"/>
          </a:p>
          <a:p>
            <a:pPr indent="-393700" lvl="0" marL="457200" rtl="0" algn="l">
              <a:lnSpc>
                <a:spcPct val="115000"/>
              </a:lnSpc>
              <a:spcBef>
                <a:spcPts val="0"/>
              </a:spcBef>
              <a:spcAft>
                <a:spcPts val="0"/>
              </a:spcAft>
              <a:buSzPts val="2600"/>
              <a:buChar char="●"/>
            </a:pPr>
            <a:r>
              <a:rPr lang="en-US" sz="2600"/>
              <a:t>Voting and Stacking Classifiers gave the highest accuracies, and that comes intuitively as they correct the mistakes of weaker classifiers.</a:t>
            </a:r>
            <a:endParaRPr sz="2600"/>
          </a:p>
          <a:p>
            <a:pPr indent="-393700" lvl="0" marL="457200" rtl="0" algn="l">
              <a:lnSpc>
                <a:spcPct val="115000"/>
              </a:lnSpc>
              <a:spcBef>
                <a:spcPts val="0"/>
              </a:spcBef>
              <a:spcAft>
                <a:spcPts val="0"/>
              </a:spcAft>
              <a:buSzPts val="2600"/>
              <a:buChar char="●"/>
            </a:pPr>
            <a:r>
              <a:rPr lang="en-US" sz="2600"/>
              <a:t>An interesting anomaly is observed wherein our test accuracy using the XGBoost Classifier is higher than its training accuracy.</a:t>
            </a:r>
            <a:endParaRPr sz="2600"/>
          </a:p>
          <a:p>
            <a:pPr indent="0" lvl="0" marL="457200" rtl="0" algn="l">
              <a:lnSpc>
                <a:spcPct val="115000"/>
              </a:lnSpc>
              <a:spcBef>
                <a:spcPts val="1000"/>
              </a:spcBef>
              <a:spcAft>
                <a:spcPts val="0"/>
              </a:spcAft>
              <a:buNone/>
            </a:pPr>
            <a:r>
              <a:t/>
            </a:r>
            <a:endParaRPr sz="2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Analysis - MLP</a:t>
            </a:r>
            <a:endParaRPr b="1"/>
          </a:p>
        </p:txBody>
      </p:sp>
      <p:pic>
        <p:nvPicPr>
          <p:cNvPr id="343" name="Google Shape;343;p43"/>
          <p:cNvPicPr preferRelativeResize="0"/>
          <p:nvPr/>
        </p:nvPicPr>
        <p:blipFill rotWithShape="1">
          <a:blip r:embed="rId3">
            <a:alphaModFix/>
          </a:blip>
          <a:srcRect b="13322" l="11565" r="32699" t="14428"/>
          <a:stretch/>
        </p:blipFill>
        <p:spPr>
          <a:xfrm>
            <a:off x="1303263" y="1492250"/>
            <a:ext cx="9439621" cy="4864700"/>
          </a:xfrm>
          <a:prstGeom prst="rect">
            <a:avLst/>
          </a:prstGeom>
          <a:noFill/>
          <a:ln>
            <a:noFill/>
          </a:ln>
        </p:spPr>
      </p:pic>
      <p:sp>
        <p:nvSpPr>
          <p:cNvPr id="344" name="Google Shape;344;p43"/>
          <p:cNvSpPr/>
          <p:nvPr/>
        </p:nvSpPr>
        <p:spPr>
          <a:xfrm>
            <a:off x="1867137" y="3532600"/>
            <a:ext cx="4076400" cy="33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MLP Identity</a:t>
            </a:r>
            <a:endParaRPr>
              <a:latin typeface="Calibri"/>
              <a:ea typeface="Calibri"/>
              <a:cs typeface="Calibri"/>
              <a:sym typeface="Calibri"/>
            </a:endParaRPr>
          </a:p>
        </p:txBody>
      </p:sp>
      <p:sp>
        <p:nvSpPr>
          <p:cNvPr id="345" name="Google Shape;345;p43"/>
          <p:cNvSpPr/>
          <p:nvPr/>
        </p:nvSpPr>
        <p:spPr>
          <a:xfrm>
            <a:off x="2338457" y="5942949"/>
            <a:ext cx="3410400" cy="33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MLP Tanh</a:t>
            </a:r>
            <a:endParaRPr>
              <a:latin typeface="Calibri"/>
              <a:ea typeface="Calibri"/>
              <a:cs typeface="Calibri"/>
              <a:sym typeface="Calibri"/>
            </a:endParaRPr>
          </a:p>
        </p:txBody>
      </p:sp>
      <p:sp>
        <p:nvSpPr>
          <p:cNvPr id="346" name="Google Shape;346;p43"/>
          <p:cNvSpPr/>
          <p:nvPr/>
        </p:nvSpPr>
        <p:spPr>
          <a:xfrm>
            <a:off x="6842584" y="3532600"/>
            <a:ext cx="3410400" cy="33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MLP ReLU</a:t>
            </a:r>
            <a:endParaRPr>
              <a:latin typeface="Calibri"/>
              <a:ea typeface="Calibri"/>
              <a:cs typeface="Calibri"/>
              <a:sym typeface="Calibri"/>
            </a:endParaRPr>
          </a:p>
        </p:txBody>
      </p:sp>
      <p:sp>
        <p:nvSpPr>
          <p:cNvPr id="347" name="Google Shape;347;p43"/>
          <p:cNvSpPr/>
          <p:nvPr/>
        </p:nvSpPr>
        <p:spPr>
          <a:xfrm>
            <a:off x="6244436" y="5942949"/>
            <a:ext cx="4644300" cy="33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MLP Logistic</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Analysis - MLP</a:t>
            </a:r>
            <a:endParaRPr b="1"/>
          </a:p>
        </p:txBody>
      </p:sp>
      <p:sp>
        <p:nvSpPr>
          <p:cNvPr id="353" name="Google Shape;353;p44"/>
          <p:cNvSpPr txBox="1"/>
          <p:nvPr>
            <p:ph idx="1" type="body"/>
          </p:nvPr>
        </p:nvSpPr>
        <p:spPr>
          <a:xfrm>
            <a:off x="845125" y="1381175"/>
            <a:ext cx="10584000" cy="5314800"/>
          </a:xfrm>
          <a:prstGeom prst="rect">
            <a:avLst/>
          </a:prstGeom>
        </p:spPr>
        <p:txBody>
          <a:bodyPr anchorCtr="0" anchor="t" bIns="45700" lIns="91425" spcFirstLastPara="1" rIns="91425" wrap="square" tIns="45700">
            <a:normAutofit fontScale="92500" lnSpcReduction="20000"/>
          </a:bodyPr>
          <a:lstStyle/>
          <a:p>
            <a:pPr indent="-381317" lvl="0" marL="457200" rtl="0" algn="l">
              <a:lnSpc>
                <a:spcPct val="115000"/>
              </a:lnSpc>
              <a:spcBef>
                <a:spcPts val="1000"/>
              </a:spcBef>
              <a:spcAft>
                <a:spcPts val="0"/>
              </a:spcAft>
              <a:buSzPct val="100000"/>
              <a:buChar char="●"/>
            </a:pPr>
            <a:r>
              <a:rPr lang="en-US" sz="2600"/>
              <a:t>We used this deep learning technique and trained our dataset using two hidden layers of size (128,64) and then three hidden layered of size (128,64,32) MLP.</a:t>
            </a:r>
            <a:endParaRPr sz="2600"/>
          </a:p>
          <a:p>
            <a:pPr indent="-381317" lvl="0" marL="457200" rtl="0" algn="l">
              <a:lnSpc>
                <a:spcPct val="115000"/>
              </a:lnSpc>
              <a:spcBef>
                <a:spcPts val="0"/>
              </a:spcBef>
              <a:spcAft>
                <a:spcPts val="0"/>
              </a:spcAft>
              <a:buSzPct val="100000"/>
              <a:buChar char="●"/>
            </a:pPr>
            <a:r>
              <a:rPr lang="en-US" sz="2600"/>
              <a:t>We got an accuracy of </a:t>
            </a:r>
            <a:r>
              <a:rPr b="1" lang="en-US" sz="2600"/>
              <a:t>91.50%</a:t>
            </a:r>
            <a:r>
              <a:rPr lang="en-US" sz="2600"/>
              <a:t> using 2 layer MLP with ReLU activation function and </a:t>
            </a:r>
            <a:r>
              <a:rPr b="1" lang="en-US" sz="2600"/>
              <a:t>91.45% </a:t>
            </a:r>
            <a:r>
              <a:rPr lang="en-US" sz="2600"/>
              <a:t>using 3 layer MLP with ReLU. Identity function gave a test accuracy of only </a:t>
            </a:r>
            <a:r>
              <a:rPr b="1" lang="en-US" sz="2600"/>
              <a:t>91.36%</a:t>
            </a:r>
            <a:endParaRPr b="1" sz="2600"/>
          </a:p>
          <a:p>
            <a:pPr indent="-381317" lvl="0" marL="457200" rtl="0" algn="l">
              <a:lnSpc>
                <a:spcPct val="115000"/>
              </a:lnSpc>
              <a:spcBef>
                <a:spcPts val="0"/>
              </a:spcBef>
              <a:spcAft>
                <a:spcPts val="0"/>
              </a:spcAft>
              <a:buSzPct val="100000"/>
              <a:buChar char="●"/>
            </a:pPr>
            <a:r>
              <a:rPr lang="en-US" sz="2600"/>
              <a:t>The figures show the different activation function's train and validation losses of MLP with  hidden layers.</a:t>
            </a:r>
            <a:endParaRPr sz="2600"/>
          </a:p>
          <a:p>
            <a:pPr indent="-381317" lvl="0" marL="457200" rtl="0" algn="l">
              <a:lnSpc>
                <a:spcPct val="115000"/>
              </a:lnSpc>
              <a:spcBef>
                <a:spcPts val="0"/>
              </a:spcBef>
              <a:spcAft>
                <a:spcPts val="0"/>
              </a:spcAft>
              <a:buSzPct val="100000"/>
              <a:buChar char="●"/>
            </a:pPr>
            <a:r>
              <a:rPr lang="en-US" sz="2600"/>
              <a:t>As we see ReLU's validation loss is increasing. This is due to the problem of exploding gradients. </a:t>
            </a:r>
            <a:endParaRPr sz="2600"/>
          </a:p>
          <a:p>
            <a:pPr indent="-381317" lvl="0" marL="457200" rtl="0" algn="l">
              <a:lnSpc>
                <a:spcPct val="115000"/>
              </a:lnSpc>
              <a:spcBef>
                <a:spcPts val="0"/>
              </a:spcBef>
              <a:spcAft>
                <a:spcPts val="0"/>
              </a:spcAft>
              <a:buSzPct val="100000"/>
              <a:buChar char="●"/>
            </a:pPr>
            <a:r>
              <a:rPr lang="en-US" sz="2600"/>
              <a:t>Mentioned here are some hyper-parameters chosen:</a:t>
            </a:r>
            <a:endParaRPr sz="2600"/>
          </a:p>
          <a:p>
            <a:pPr indent="0" lvl="0" marL="914400" rtl="0" algn="l">
              <a:lnSpc>
                <a:spcPct val="115000"/>
              </a:lnSpc>
              <a:spcBef>
                <a:spcPts val="1000"/>
              </a:spcBef>
              <a:spcAft>
                <a:spcPts val="0"/>
              </a:spcAft>
              <a:buNone/>
            </a:pPr>
            <a:r>
              <a:rPr lang="en-US" sz="2600"/>
              <a:t>2 layer MLP (ReLU): {'batch_size': 32, 'learning_rate_init': 0.001}</a:t>
            </a:r>
            <a:endParaRPr sz="2600"/>
          </a:p>
          <a:p>
            <a:pPr indent="0" lvl="0" marL="914400" rtl="0" algn="l">
              <a:lnSpc>
                <a:spcPct val="115000"/>
              </a:lnSpc>
              <a:spcBef>
                <a:spcPts val="1000"/>
              </a:spcBef>
              <a:spcAft>
                <a:spcPts val="0"/>
              </a:spcAft>
              <a:buNone/>
            </a:pPr>
            <a:r>
              <a:rPr lang="en-US" sz="2600"/>
              <a:t>3 layer MLP (ReLU): {'batch_size': 64, 'learning_rate_init': 0.001}</a:t>
            </a:r>
            <a:endParaRPr sz="2600"/>
          </a:p>
          <a:p>
            <a:pPr indent="0" lvl="0" marL="914400" rtl="0" algn="l">
              <a:lnSpc>
                <a:spcPct val="115000"/>
              </a:lnSpc>
              <a:spcBef>
                <a:spcPts val="1000"/>
              </a:spcBef>
              <a:spcAft>
                <a:spcPts val="0"/>
              </a:spcAft>
              <a:buNone/>
            </a:pPr>
            <a:r>
              <a:rPr lang="en-US" sz="2600"/>
              <a:t>3 layer MLP (Identity): {'batch_size': 128, 'learning_rate_init': 0.1}</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About</a:t>
            </a:r>
            <a:r>
              <a:rPr lang="en-US"/>
              <a:t> the Reddit Bot</a:t>
            </a:r>
            <a:endParaRPr/>
          </a:p>
        </p:txBody>
      </p:sp>
      <p:sp>
        <p:nvSpPr>
          <p:cNvPr id="359" name="Google Shape;359;p45"/>
          <p:cNvSpPr txBox="1"/>
          <p:nvPr>
            <p:ph idx="1" type="body"/>
          </p:nvPr>
        </p:nvSpPr>
        <p:spPr>
          <a:xfrm>
            <a:off x="838200" y="1428224"/>
            <a:ext cx="10515600" cy="5187000"/>
          </a:xfrm>
          <a:prstGeom prst="rect">
            <a:avLst/>
          </a:prstGeom>
        </p:spPr>
        <p:txBody>
          <a:bodyPr anchorCtr="0" anchor="t" bIns="45700" lIns="91425" spcFirstLastPara="1" rIns="91425" wrap="square" tIns="45700">
            <a:noAutofit/>
          </a:bodyPr>
          <a:lstStyle/>
          <a:p>
            <a:pPr indent="-393700" lvl="0" marL="457200" rtl="0" algn="l">
              <a:lnSpc>
                <a:spcPct val="80000"/>
              </a:lnSpc>
              <a:spcBef>
                <a:spcPts val="1000"/>
              </a:spcBef>
              <a:spcAft>
                <a:spcPts val="0"/>
              </a:spcAft>
              <a:buSzPts val="2600"/>
              <a:buChar char="●"/>
            </a:pPr>
            <a:r>
              <a:rPr b="1" lang="en-US" sz="2600"/>
              <a:t>Bot Development:</a:t>
            </a:r>
            <a:r>
              <a:rPr lang="en-US" sz="2600"/>
              <a:t> Developed a specialized Reddit bot using the Python Reddit API Wrapper (PRAW) coupled with our project's most efficient machine learning model.</a:t>
            </a:r>
            <a:endParaRPr sz="2600"/>
          </a:p>
          <a:p>
            <a:pPr indent="-393700" lvl="0" marL="457200" rtl="0" algn="l">
              <a:lnSpc>
                <a:spcPct val="80000"/>
              </a:lnSpc>
              <a:spcBef>
                <a:spcPts val="0"/>
              </a:spcBef>
              <a:spcAft>
                <a:spcPts val="0"/>
              </a:spcAft>
              <a:buSzPts val="2600"/>
              <a:buChar char="●"/>
            </a:pPr>
            <a:r>
              <a:rPr b="1" lang="en-US" sz="2600"/>
              <a:t>Suicidal Ideation Prediction: </a:t>
            </a:r>
            <a:r>
              <a:rPr lang="en-US" sz="2600"/>
              <a:t>Focused on predicting suicidal ideation on the Reddit platform, the bot employs advanced natural language processing techniques to preprocess post content.</a:t>
            </a:r>
            <a:endParaRPr sz="2600"/>
          </a:p>
          <a:p>
            <a:pPr indent="-393700" lvl="0" marL="457200" rtl="0" algn="l">
              <a:lnSpc>
                <a:spcPct val="80000"/>
              </a:lnSpc>
              <a:spcBef>
                <a:spcPts val="0"/>
              </a:spcBef>
              <a:spcAft>
                <a:spcPts val="0"/>
              </a:spcAft>
              <a:buSzPts val="2600"/>
              <a:buChar char="●"/>
            </a:pPr>
            <a:r>
              <a:rPr b="1" lang="en-US" sz="2600"/>
              <a:t>ML Model Integration: </a:t>
            </a:r>
            <a:r>
              <a:rPr lang="en-US" sz="2600"/>
              <a:t>Utilizes the project's top-performing machine learning model for assessment, ensuring accurate risk prediction based on the processed post content.</a:t>
            </a:r>
            <a:endParaRPr sz="2600"/>
          </a:p>
          <a:p>
            <a:pPr indent="-393700" lvl="0" marL="457200" rtl="0" algn="l">
              <a:lnSpc>
                <a:spcPct val="80000"/>
              </a:lnSpc>
              <a:spcBef>
                <a:spcPts val="0"/>
              </a:spcBef>
              <a:spcAft>
                <a:spcPts val="0"/>
              </a:spcAft>
              <a:buSzPts val="2600"/>
              <a:buChar char="●"/>
            </a:pPr>
            <a:r>
              <a:rPr b="1" lang="en-US" sz="2600"/>
              <a:t>Supportive Intervention:</a:t>
            </a:r>
            <a:r>
              <a:rPr lang="en-US" sz="2600"/>
              <a:t> When a potential risk is detected, the bot intervenes by providing mental health resources and supportive messages. For non-concerning content, it designates the post as safe, contributing to a supportive online environment.</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Demo of the Reddit Bot</a:t>
            </a:r>
            <a:endParaRPr/>
          </a:p>
        </p:txBody>
      </p:sp>
      <p:sp>
        <p:nvSpPr>
          <p:cNvPr id="365" name="Google Shape;365;p46"/>
          <p:cNvSpPr txBox="1"/>
          <p:nvPr>
            <p:ph idx="1" type="body"/>
          </p:nvPr>
        </p:nvSpPr>
        <p:spPr>
          <a:xfrm>
            <a:off x="845127" y="1381182"/>
            <a:ext cx="10515600" cy="4799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u="sng">
                <a:solidFill>
                  <a:schemeClr val="hlink"/>
                </a:solidFill>
                <a:hlinkClick r:id="rId3"/>
              </a:rPr>
              <a:t>https://www.youtube.com/watch?v=7NHZzQAnS1k</a:t>
            </a:r>
            <a:endParaRPr/>
          </a:p>
          <a:p>
            <a:pPr indent="0" lvl="0" marL="0" rtl="0" algn="l">
              <a:spcBef>
                <a:spcPts val="10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Conclusion and Learning</a:t>
            </a:r>
            <a:endParaRPr b="1"/>
          </a:p>
        </p:txBody>
      </p:sp>
      <p:sp>
        <p:nvSpPr>
          <p:cNvPr id="371" name="Google Shape;371;p47"/>
          <p:cNvSpPr txBox="1"/>
          <p:nvPr>
            <p:ph idx="1" type="body"/>
          </p:nvPr>
        </p:nvSpPr>
        <p:spPr>
          <a:xfrm>
            <a:off x="739250" y="1381175"/>
            <a:ext cx="10776000" cy="52167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Thus, we conclude our project wherein we tried various ML, Ensemble and Neural Network-based models to aid the process of Suicide Ideation Detection from Social Media Conversations.</a:t>
            </a:r>
            <a:endParaRPr/>
          </a:p>
          <a:p>
            <a:pPr indent="-342900" lvl="0" marL="457200" rtl="0" algn="l">
              <a:spcBef>
                <a:spcPts val="0"/>
              </a:spcBef>
              <a:spcAft>
                <a:spcPts val="0"/>
              </a:spcAft>
              <a:buSzPts val="1800"/>
              <a:buChar char="●"/>
            </a:pPr>
            <a:r>
              <a:rPr lang="en-US"/>
              <a:t>We compared various models and better understood the bias-variance tradeoff to better understand performance on Out-of-Distribution Data.</a:t>
            </a:r>
            <a:endParaRPr/>
          </a:p>
          <a:p>
            <a:pPr indent="-342900" lvl="0" marL="457200" rtl="0" algn="l">
              <a:spcBef>
                <a:spcPts val="0"/>
              </a:spcBef>
              <a:spcAft>
                <a:spcPts val="0"/>
              </a:spcAft>
              <a:buSzPts val="1800"/>
              <a:buChar char="●"/>
            </a:pPr>
            <a:r>
              <a:rPr lang="en-US"/>
              <a:t>We also learnt deployment of ML models on social media websites by developing a Reddit Bot which can in real-time detect suicide ideation from Reddit Posts.</a:t>
            </a:r>
            <a:endParaRPr/>
          </a:p>
          <a:p>
            <a:pPr indent="-342900" lvl="0" marL="457200" rtl="0" algn="l">
              <a:spcBef>
                <a:spcPts val="0"/>
              </a:spcBef>
              <a:spcAft>
                <a:spcPts val="0"/>
              </a:spcAft>
              <a:buSzPts val="1800"/>
              <a:buChar char="●"/>
            </a:pPr>
            <a:r>
              <a:rPr lang="en-US"/>
              <a:t>We greatly value this experience and hope to improve upon our work by trying more advanced architectures and tougher datasets.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Motivation</a:t>
            </a:r>
            <a:endParaRPr sz="4850"/>
          </a:p>
        </p:txBody>
      </p:sp>
      <p:sp>
        <p:nvSpPr>
          <p:cNvPr id="181" name="Google Shape;181;p21"/>
          <p:cNvSpPr txBox="1"/>
          <p:nvPr>
            <p:ph idx="1" type="body"/>
          </p:nvPr>
        </p:nvSpPr>
        <p:spPr>
          <a:xfrm>
            <a:off x="838202" y="1434082"/>
            <a:ext cx="10515600" cy="4799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a:t>Using Social Media for Early Intervention</a:t>
            </a:r>
            <a:endParaRPr b="1"/>
          </a:p>
          <a:p>
            <a:pPr indent="-342900" lvl="0" marL="457200" rtl="0" algn="l">
              <a:spcBef>
                <a:spcPts val="1000"/>
              </a:spcBef>
              <a:spcAft>
                <a:spcPts val="0"/>
              </a:spcAft>
              <a:buSzPts val="1800"/>
              <a:buChar char="●"/>
            </a:pPr>
            <a:r>
              <a:rPr lang="en-US"/>
              <a:t>Today, many individuals express their feelings and thoughts on social media platforms, often under the cloak of anonymity.</a:t>
            </a:r>
            <a:endParaRPr/>
          </a:p>
          <a:p>
            <a:pPr indent="-342900" lvl="0" marL="457200" rtl="0" algn="l">
              <a:spcBef>
                <a:spcPts val="0"/>
              </a:spcBef>
              <a:spcAft>
                <a:spcPts val="0"/>
              </a:spcAft>
              <a:buSzPts val="1800"/>
              <a:buChar char="●"/>
            </a:pPr>
            <a:r>
              <a:rPr lang="en-US"/>
              <a:t>There's an opportunity to validate the presence of suicide ideation by analyzing social media posts, making it a valuable resource for early intervention.</a:t>
            </a:r>
            <a:endParaRPr/>
          </a:p>
          <a:p>
            <a:pPr indent="0" lvl="0" marL="0" rtl="0" algn="l">
              <a:spcBef>
                <a:spcPts val="1000"/>
              </a:spcBef>
              <a:spcAft>
                <a:spcPts val="0"/>
              </a:spcAft>
              <a:buNone/>
            </a:pPr>
            <a:r>
              <a:t/>
            </a:r>
            <a:endParaRPr/>
          </a:p>
        </p:txBody>
      </p:sp>
      <p:pic>
        <p:nvPicPr>
          <p:cNvPr id="182" name="Google Shape;182;p21"/>
          <p:cNvPicPr preferRelativeResize="0"/>
          <p:nvPr/>
        </p:nvPicPr>
        <p:blipFill>
          <a:blip r:embed="rId3">
            <a:alphaModFix/>
          </a:blip>
          <a:stretch>
            <a:fillRect/>
          </a:stretch>
        </p:blipFill>
        <p:spPr>
          <a:xfrm>
            <a:off x="1322125" y="4116325"/>
            <a:ext cx="4346800" cy="2363399"/>
          </a:xfrm>
          <a:prstGeom prst="rect">
            <a:avLst/>
          </a:prstGeom>
          <a:noFill/>
          <a:ln>
            <a:noFill/>
          </a:ln>
        </p:spPr>
      </p:pic>
      <p:pic>
        <p:nvPicPr>
          <p:cNvPr id="183" name="Google Shape;183;p21"/>
          <p:cNvPicPr preferRelativeResize="0"/>
          <p:nvPr/>
        </p:nvPicPr>
        <p:blipFill>
          <a:blip r:embed="rId4">
            <a:alphaModFix/>
          </a:blip>
          <a:stretch>
            <a:fillRect/>
          </a:stretch>
        </p:blipFill>
        <p:spPr>
          <a:xfrm>
            <a:off x="6359625" y="4116325"/>
            <a:ext cx="4346799" cy="23633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Individual Member Contributions</a:t>
            </a:r>
            <a:endParaRPr b="1"/>
          </a:p>
        </p:txBody>
      </p:sp>
      <p:sp>
        <p:nvSpPr>
          <p:cNvPr id="377" name="Google Shape;377;p48"/>
          <p:cNvSpPr txBox="1"/>
          <p:nvPr>
            <p:ph idx="1" type="body"/>
          </p:nvPr>
        </p:nvSpPr>
        <p:spPr>
          <a:xfrm>
            <a:off x="739250" y="1381175"/>
            <a:ext cx="10776000" cy="52167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Clr>
                <a:schemeClr val="dk1"/>
              </a:buClr>
              <a:buSzPts val="1100"/>
              <a:buFont typeface="Arial"/>
              <a:buNone/>
            </a:pPr>
            <a:r>
              <a:rPr lang="en-US"/>
              <a:t>All the members contributed equally to the work and helped each other in making edits to the codes and writing this report. The individual contributions listed below are only representations of the assignments of tasks to each team member.</a:t>
            </a:r>
            <a:endParaRPr/>
          </a:p>
          <a:p>
            <a:pPr indent="0" lvl="0" marL="0" rtl="0" algn="l">
              <a:spcBef>
                <a:spcPts val="1000"/>
              </a:spcBef>
              <a:spcAft>
                <a:spcPts val="0"/>
              </a:spcAft>
              <a:buClr>
                <a:schemeClr val="dk1"/>
              </a:buClr>
              <a:buSzPts val="1100"/>
              <a:buFont typeface="Arial"/>
              <a:buNone/>
            </a:pPr>
            <a:r>
              <a:rPr lang="en-US"/>
              <a:t>•</a:t>
            </a:r>
            <a:r>
              <a:rPr b="1" lang="en-US"/>
              <a:t> Arnav: </a:t>
            </a:r>
            <a:r>
              <a:rPr lang="en-US"/>
              <a:t>ADABoost, XGBoost, Text pre-processing, EDA, Logistic Regression, Naive Bayes, Linear Discriminant Analysis, k-NN classifier, Report Writing, Principal Component Analysis.</a:t>
            </a:r>
            <a:endParaRPr/>
          </a:p>
          <a:p>
            <a:pPr indent="0" lvl="0" marL="0" rtl="0" algn="l">
              <a:spcBef>
                <a:spcPts val="1000"/>
              </a:spcBef>
              <a:spcAft>
                <a:spcPts val="0"/>
              </a:spcAft>
              <a:buClr>
                <a:schemeClr val="dk1"/>
              </a:buClr>
              <a:buSzPts val="1100"/>
              <a:buFont typeface="Arial"/>
              <a:buNone/>
            </a:pPr>
            <a:r>
              <a:rPr lang="en-US"/>
              <a:t>• </a:t>
            </a:r>
            <a:r>
              <a:rPr b="1" lang="en-US"/>
              <a:t>Medha: </a:t>
            </a:r>
            <a:r>
              <a:rPr lang="en-US"/>
              <a:t>MLP, Voting Classifier, Stacking Classifier, TF-IDF embeddings, GLoVe Embeddings, EDA, Decision Tree Classifier, Random Forest Classifier, Report Writing, Presentation</a:t>
            </a:r>
            <a:endParaRPr/>
          </a:p>
          <a:p>
            <a:pPr indent="0" lvl="0" marL="0" rtl="0" algn="l">
              <a:spcBef>
                <a:spcPts val="1000"/>
              </a:spcBef>
              <a:spcAft>
                <a:spcPts val="0"/>
              </a:spcAft>
              <a:buNone/>
            </a:pPr>
            <a:r>
              <a:rPr lang="en-US"/>
              <a:t>• </a:t>
            </a:r>
            <a:r>
              <a:rPr b="1" lang="en-US"/>
              <a:t>Siddharth: </a:t>
            </a:r>
            <a:r>
              <a:rPr lang="en-US"/>
              <a:t>Reddit Bot (Model Deployment), Text pre-processing, Transformer and Word2Vec Embeddings, Principal Component Analysis, Report Writing and Presentation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3515477" y="2833835"/>
            <a:ext cx="9445500" cy="826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6100"/>
              <a:t>THANK YOU!</a:t>
            </a:r>
            <a:endParaRPr b="1" sz="6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Literature Review</a:t>
            </a:r>
            <a:endParaRPr b="1"/>
          </a:p>
        </p:txBody>
      </p:sp>
      <p:sp>
        <p:nvSpPr>
          <p:cNvPr id="189" name="Google Shape;189;p22"/>
          <p:cNvSpPr txBox="1"/>
          <p:nvPr>
            <p:ph idx="1" type="body"/>
          </p:nvPr>
        </p:nvSpPr>
        <p:spPr>
          <a:xfrm>
            <a:off x="845125" y="1641950"/>
            <a:ext cx="11228100" cy="50727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Clr>
                <a:schemeClr val="dk1"/>
              </a:buClr>
              <a:buSzPts val="1100"/>
              <a:buFont typeface="Arial"/>
              <a:buNone/>
            </a:pPr>
            <a:r>
              <a:rPr b="1" i="1" lang="en-US" sz="2925"/>
              <a:t>Suicidal Ideation Detection Methods (Ji et al. 2020):</a:t>
            </a:r>
            <a:endParaRPr b="1" i="1" sz="2925"/>
          </a:p>
          <a:p>
            <a:pPr indent="-344535" lvl="0" marL="457200" rtl="0" algn="l">
              <a:spcBef>
                <a:spcPts val="1000"/>
              </a:spcBef>
              <a:spcAft>
                <a:spcPts val="0"/>
              </a:spcAft>
              <a:buSzPts val="1826"/>
              <a:buChar char="●"/>
            </a:pPr>
            <a:r>
              <a:rPr lang="en-US" sz="2825"/>
              <a:t>Classified into clinical approaches and machine learning techniques.</a:t>
            </a:r>
            <a:endParaRPr sz="2825"/>
          </a:p>
          <a:p>
            <a:pPr indent="-344535" lvl="0" marL="457200" rtl="0" algn="l">
              <a:spcBef>
                <a:spcPts val="0"/>
              </a:spcBef>
              <a:spcAft>
                <a:spcPts val="0"/>
              </a:spcAft>
              <a:buSzPts val="1826"/>
              <a:buChar char="●"/>
            </a:pPr>
            <a:r>
              <a:rPr lang="en-US" sz="2825"/>
              <a:t>Examined domain-specific applications from various data sources.</a:t>
            </a:r>
            <a:endParaRPr sz="2825"/>
          </a:p>
          <a:p>
            <a:pPr indent="0" lvl="0" marL="0" rtl="0" algn="l">
              <a:spcBef>
                <a:spcPts val="1000"/>
              </a:spcBef>
              <a:spcAft>
                <a:spcPts val="0"/>
              </a:spcAft>
              <a:buNone/>
            </a:pPr>
            <a:r>
              <a:rPr i="1" lang="en-US" sz="2925"/>
              <a:t> </a:t>
            </a:r>
            <a:r>
              <a:rPr b="1" i="1" lang="en-US" sz="2925"/>
              <a:t>Relationship Between Suicidal Ideation and Suicide (McHugh et al. 2019):</a:t>
            </a:r>
            <a:endParaRPr b="1" i="1" sz="2925"/>
          </a:p>
          <a:p>
            <a:pPr indent="-344535" lvl="0" marL="457200" rtl="0" algn="l">
              <a:spcBef>
                <a:spcPts val="1000"/>
              </a:spcBef>
              <a:spcAft>
                <a:spcPts val="0"/>
              </a:spcAft>
              <a:buSzPts val="1826"/>
              <a:buChar char="●"/>
            </a:pPr>
            <a:r>
              <a:rPr lang="en-US" sz="2825"/>
              <a:t>Found that individuals’ expression of suicidal ideation is indicative of their psychological distress.</a:t>
            </a:r>
            <a:endParaRPr sz="2825"/>
          </a:p>
          <a:p>
            <a:pPr indent="0" lvl="0" marL="0" rtl="0" algn="l">
              <a:spcBef>
                <a:spcPts val="1000"/>
              </a:spcBef>
              <a:spcAft>
                <a:spcPts val="0"/>
              </a:spcAft>
              <a:buNone/>
            </a:pPr>
            <a:r>
              <a:rPr b="1" i="1" lang="en-US" sz="2925"/>
              <a:t>Comparative Analysis of Suicidal Ideation Detection (Haque et al. 2022):</a:t>
            </a:r>
            <a:endParaRPr b="1" i="1" sz="2925"/>
          </a:p>
          <a:p>
            <a:pPr indent="-344535" lvl="0" marL="457200" rtl="0" algn="l">
              <a:spcBef>
                <a:spcPts val="1000"/>
              </a:spcBef>
              <a:spcAft>
                <a:spcPts val="0"/>
              </a:spcAft>
              <a:buSzPts val="1826"/>
              <a:buChar char="●"/>
            </a:pPr>
            <a:r>
              <a:rPr lang="en-US" sz="2825"/>
              <a:t>Evaluated DL classifiers and traditional ML approaches.</a:t>
            </a:r>
            <a:endParaRPr sz="2825"/>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Literature Review</a:t>
            </a:r>
            <a:endParaRPr b="1"/>
          </a:p>
        </p:txBody>
      </p:sp>
      <p:sp>
        <p:nvSpPr>
          <p:cNvPr id="195" name="Google Shape;195;p23"/>
          <p:cNvSpPr txBox="1"/>
          <p:nvPr>
            <p:ph idx="1" type="body"/>
          </p:nvPr>
        </p:nvSpPr>
        <p:spPr>
          <a:xfrm>
            <a:off x="773000" y="1754950"/>
            <a:ext cx="10515600" cy="3799200"/>
          </a:xfrm>
          <a:prstGeom prst="rect">
            <a:avLst/>
          </a:prstGeom>
        </p:spPr>
        <p:txBody>
          <a:bodyPr anchorCtr="0" anchor="t" bIns="45700" lIns="91425" spcFirstLastPara="1" rIns="91425" wrap="square" tIns="45700">
            <a:normAutofit lnSpcReduction="20000"/>
          </a:bodyPr>
          <a:lstStyle/>
          <a:p>
            <a:pPr indent="0" lvl="0" marL="0" rtl="0" algn="l">
              <a:spcBef>
                <a:spcPts val="1000"/>
              </a:spcBef>
              <a:spcAft>
                <a:spcPts val="0"/>
              </a:spcAft>
              <a:buClr>
                <a:schemeClr val="dk1"/>
              </a:buClr>
              <a:buSzPts val="1100"/>
              <a:buFont typeface="Arial"/>
              <a:buNone/>
            </a:pPr>
            <a:r>
              <a:rPr b="1" i="1" lang="en-US" sz="2600"/>
              <a:t>Depression and Suicide Analysis using Machine Learning and NLP</a:t>
            </a:r>
            <a:r>
              <a:rPr b="1" i="1" lang="en-US" sz="2600"/>
              <a:t> </a:t>
            </a:r>
            <a:r>
              <a:rPr b="1" i="1" lang="en-US" sz="2600"/>
              <a:t>(Jain et al. 2022):</a:t>
            </a:r>
            <a:endParaRPr b="1" i="1" sz="2600"/>
          </a:p>
          <a:p>
            <a:pPr indent="-323850" lvl="0" marL="457200" rtl="0" algn="l">
              <a:spcBef>
                <a:spcPts val="1000"/>
              </a:spcBef>
              <a:spcAft>
                <a:spcPts val="0"/>
              </a:spcAft>
              <a:buSzPts val="1500"/>
              <a:buChar char="●"/>
            </a:pPr>
            <a:r>
              <a:rPr lang="en-US" sz="2600"/>
              <a:t>Use h</a:t>
            </a:r>
            <a:r>
              <a:rPr lang="en-US" sz="2600"/>
              <a:t>ybrid deep learning and ML for suicidal ideation detection</a:t>
            </a:r>
            <a:r>
              <a:rPr lang="en-US" sz="2500"/>
              <a:t>. It a</a:t>
            </a:r>
            <a:r>
              <a:rPr lang="en-US" sz="2500"/>
              <a:t>chieved high accuracy using text analysis and feature-based classification.</a:t>
            </a:r>
            <a:endParaRPr sz="2500"/>
          </a:p>
          <a:p>
            <a:pPr indent="0" lvl="0" marL="0" rtl="0" algn="l">
              <a:spcBef>
                <a:spcPts val="1000"/>
              </a:spcBef>
              <a:spcAft>
                <a:spcPts val="0"/>
              </a:spcAft>
              <a:buClr>
                <a:schemeClr val="dk1"/>
              </a:buClr>
              <a:buSzPts val="1100"/>
              <a:buFont typeface="Arial"/>
              <a:buNone/>
            </a:pPr>
            <a:r>
              <a:rPr b="1" i="1" lang="en-US" sz="2600"/>
              <a:t>Suicide Risk Assessment using Machine Learning and Social Networks (Sanchez et al. 2022):</a:t>
            </a:r>
            <a:endParaRPr b="1" i="1" sz="2600"/>
          </a:p>
          <a:p>
            <a:pPr indent="-323850" lvl="0" marL="457200" rtl="0" algn="l">
              <a:spcBef>
                <a:spcPts val="1000"/>
              </a:spcBef>
              <a:spcAft>
                <a:spcPts val="0"/>
              </a:spcAft>
              <a:buSzPts val="1500"/>
              <a:buChar char="●"/>
            </a:pPr>
            <a:r>
              <a:rPr lang="en-US" sz="2500"/>
              <a:t>Reviewed methods for feature extraction and commonly used techniques.</a:t>
            </a:r>
            <a:endParaRPr sz="2500"/>
          </a:p>
          <a:p>
            <a:pPr indent="0" lvl="0" marL="0" rtl="0" algn="l">
              <a:spcBef>
                <a:spcPts val="1000"/>
              </a:spcBef>
              <a:spcAft>
                <a:spcPts val="0"/>
              </a:spcAft>
              <a:buClr>
                <a:schemeClr val="dk1"/>
              </a:buClr>
              <a:buSzPts val="1100"/>
              <a:buFont typeface="Arial"/>
              <a:buNone/>
            </a:pPr>
            <a:r>
              <a:rPr b="1" lang="en-US" sz="2600"/>
              <a:t>Concluding Remarks:</a:t>
            </a:r>
            <a:endParaRPr b="1" sz="2600"/>
          </a:p>
          <a:p>
            <a:pPr indent="-323850" lvl="0" marL="457200" rtl="0" algn="l">
              <a:spcBef>
                <a:spcPts val="1000"/>
              </a:spcBef>
              <a:spcAft>
                <a:spcPts val="0"/>
              </a:spcAft>
              <a:buSzPts val="1500"/>
              <a:buChar char="●"/>
            </a:pPr>
            <a:r>
              <a:rPr lang="en-US" sz="2500"/>
              <a:t>The literature review lays the foundation for our ongoing research.</a:t>
            </a:r>
            <a:endParaRPr sz="2500"/>
          </a:p>
          <a:p>
            <a:pPr indent="-323850" lvl="0" marL="457200" rtl="0" algn="l">
              <a:spcBef>
                <a:spcPts val="0"/>
              </a:spcBef>
              <a:spcAft>
                <a:spcPts val="0"/>
              </a:spcAft>
              <a:buSzPts val="1500"/>
              <a:buChar char="●"/>
            </a:pPr>
            <a:r>
              <a:rPr lang="en-US" sz="2500"/>
              <a:t>Identifying critical insights and future directions to further our 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Dataset Overview</a:t>
            </a:r>
            <a:endParaRPr b="1"/>
          </a:p>
        </p:txBody>
      </p:sp>
      <p:sp>
        <p:nvSpPr>
          <p:cNvPr id="201" name="Google Shape;201;p24"/>
          <p:cNvSpPr txBox="1"/>
          <p:nvPr>
            <p:ph idx="1" type="body"/>
          </p:nvPr>
        </p:nvSpPr>
        <p:spPr>
          <a:xfrm>
            <a:off x="745625" y="1381163"/>
            <a:ext cx="6385500" cy="53442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1000"/>
              </a:spcBef>
              <a:spcAft>
                <a:spcPts val="0"/>
              </a:spcAft>
              <a:buNone/>
            </a:pPr>
            <a:r>
              <a:rPr b="1" lang="en-US" sz="2400"/>
              <a:t>Introduction:</a:t>
            </a:r>
            <a:endParaRPr b="1" sz="2400"/>
          </a:p>
          <a:p>
            <a:pPr indent="-317500" lvl="0" marL="457200" rtl="0" algn="l">
              <a:lnSpc>
                <a:spcPct val="115000"/>
              </a:lnSpc>
              <a:spcBef>
                <a:spcPts val="1000"/>
              </a:spcBef>
              <a:spcAft>
                <a:spcPts val="0"/>
              </a:spcAft>
              <a:buSzPts val="1400"/>
              <a:buChar char="●"/>
            </a:pPr>
            <a:r>
              <a:rPr lang="en-US" sz="2400"/>
              <a:t>Data sourced from Kaggle, i.e. </a:t>
            </a:r>
            <a:r>
              <a:rPr lang="en-US" sz="2400" u="sng">
                <a:solidFill>
                  <a:schemeClr val="hlink"/>
                </a:solidFill>
                <a:hlinkClick r:id="rId3"/>
              </a:rPr>
              <a:t>Suicide and Depression Detection</a:t>
            </a:r>
            <a:r>
              <a:rPr lang="en-US" sz="2400"/>
              <a:t>.</a:t>
            </a:r>
            <a:endParaRPr sz="2400"/>
          </a:p>
          <a:p>
            <a:pPr indent="-317500" lvl="0" marL="457200" rtl="0" algn="l">
              <a:lnSpc>
                <a:spcPct val="115000"/>
              </a:lnSpc>
              <a:spcBef>
                <a:spcPts val="0"/>
              </a:spcBef>
              <a:spcAft>
                <a:spcPts val="0"/>
              </a:spcAft>
              <a:buSzPts val="1400"/>
              <a:buChar char="●"/>
            </a:pPr>
            <a:r>
              <a:rPr lang="en-US" sz="2400"/>
              <a:t>Dataset inspired from the </a:t>
            </a:r>
            <a:r>
              <a:rPr b="1" lang="en-US" sz="2400"/>
              <a:t>University of Maryland Reddit Suicidality Dataset</a:t>
            </a:r>
            <a:r>
              <a:rPr lang="en-US" sz="2400"/>
              <a:t> which is a valuable resource for studying suicide risk assessment and prevention.</a:t>
            </a:r>
            <a:endParaRPr sz="2400"/>
          </a:p>
          <a:p>
            <a:pPr indent="0" lvl="0" marL="0" rtl="0" algn="l">
              <a:lnSpc>
                <a:spcPct val="115000"/>
              </a:lnSpc>
              <a:spcBef>
                <a:spcPts val="1000"/>
              </a:spcBef>
              <a:spcAft>
                <a:spcPts val="0"/>
              </a:spcAft>
              <a:buClr>
                <a:schemeClr val="dk1"/>
              </a:buClr>
              <a:buSzPts val="1100"/>
              <a:buFont typeface="Arial"/>
              <a:buNone/>
            </a:pPr>
            <a:r>
              <a:rPr b="1" lang="en-US" sz="2400"/>
              <a:t>Dataset Characteristics:</a:t>
            </a:r>
            <a:endParaRPr b="1" sz="2400"/>
          </a:p>
          <a:p>
            <a:pPr indent="-317500" lvl="0" marL="457200" rtl="0" algn="l">
              <a:lnSpc>
                <a:spcPct val="115000"/>
              </a:lnSpc>
              <a:spcBef>
                <a:spcPts val="1000"/>
              </a:spcBef>
              <a:spcAft>
                <a:spcPts val="0"/>
              </a:spcAft>
              <a:buSzPts val="1400"/>
              <a:buChar char="●"/>
            </a:pPr>
            <a:r>
              <a:rPr lang="en-US" sz="2400"/>
              <a:t>Collection of reddit posts under the sub-reddit </a:t>
            </a:r>
            <a:r>
              <a:rPr b="1" lang="en-US" sz="2400"/>
              <a:t>“r/SuicideWatch” </a:t>
            </a:r>
            <a:r>
              <a:rPr lang="en-US" sz="2400"/>
              <a:t>from the years </a:t>
            </a:r>
            <a:r>
              <a:rPr b="1" lang="en-US" sz="2400"/>
              <a:t>2009 to 2021.</a:t>
            </a:r>
            <a:r>
              <a:rPr lang="en-US" sz="2400"/>
              <a:t> </a:t>
            </a:r>
            <a:endParaRPr sz="2400"/>
          </a:p>
          <a:p>
            <a:pPr indent="-317500" lvl="0" marL="457200" rtl="0" algn="l">
              <a:lnSpc>
                <a:spcPct val="115000"/>
              </a:lnSpc>
              <a:spcBef>
                <a:spcPts val="0"/>
              </a:spcBef>
              <a:spcAft>
                <a:spcPts val="0"/>
              </a:spcAft>
              <a:buSzPts val="1400"/>
              <a:buChar char="●"/>
            </a:pPr>
            <a:r>
              <a:rPr lang="en-US" sz="2400"/>
              <a:t>Consists of </a:t>
            </a:r>
            <a:r>
              <a:rPr b="1" lang="en-US" sz="2400"/>
              <a:t>287000 </a:t>
            </a:r>
            <a:r>
              <a:rPr lang="en-US" sz="2400"/>
              <a:t>posts labelled as </a:t>
            </a:r>
            <a:r>
              <a:rPr b="1" lang="en-US" sz="2400"/>
              <a:t>“suicide” or “non-suicide”</a:t>
            </a:r>
            <a:endParaRPr sz="2400"/>
          </a:p>
        </p:txBody>
      </p:sp>
      <p:pic>
        <p:nvPicPr>
          <p:cNvPr id="202" name="Google Shape;202;p24"/>
          <p:cNvPicPr preferRelativeResize="0"/>
          <p:nvPr/>
        </p:nvPicPr>
        <p:blipFill>
          <a:blip r:embed="rId4">
            <a:alphaModFix/>
          </a:blip>
          <a:stretch>
            <a:fillRect/>
          </a:stretch>
        </p:blipFill>
        <p:spPr>
          <a:xfrm>
            <a:off x="7378324" y="2210175"/>
            <a:ext cx="4696375" cy="368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Data Preprocessing &amp; EDA</a:t>
            </a:r>
            <a:endParaRPr b="1"/>
          </a:p>
        </p:txBody>
      </p:sp>
      <p:sp>
        <p:nvSpPr>
          <p:cNvPr id="208" name="Google Shape;208;p25"/>
          <p:cNvSpPr txBox="1"/>
          <p:nvPr>
            <p:ph idx="1" type="body"/>
          </p:nvPr>
        </p:nvSpPr>
        <p:spPr>
          <a:xfrm>
            <a:off x="845125" y="1381174"/>
            <a:ext cx="11346900" cy="53637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b="1" lang="en-US" sz="2700"/>
              <a:t>Text Pre-processing:</a:t>
            </a:r>
            <a:endParaRPr sz="2700"/>
          </a:p>
          <a:p>
            <a:pPr indent="-400050" lvl="0" marL="457200" rtl="0" algn="l">
              <a:lnSpc>
                <a:spcPct val="115000"/>
              </a:lnSpc>
              <a:spcBef>
                <a:spcPts val="1000"/>
              </a:spcBef>
              <a:spcAft>
                <a:spcPts val="0"/>
              </a:spcAft>
              <a:buSzPts val="2700"/>
              <a:buChar char="●"/>
            </a:pPr>
            <a:r>
              <a:rPr lang="en-US" sz="2700"/>
              <a:t>Removal of non-ASCII characters such as emojis</a:t>
            </a:r>
            <a:endParaRPr sz="2700"/>
          </a:p>
          <a:p>
            <a:pPr indent="-400050" lvl="0" marL="457200" rtl="0" algn="l">
              <a:lnSpc>
                <a:spcPct val="115000"/>
              </a:lnSpc>
              <a:spcBef>
                <a:spcPts val="0"/>
              </a:spcBef>
              <a:spcAft>
                <a:spcPts val="0"/>
              </a:spcAft>
              <a:buSzPts val="2700"/>
              <a:buChar char="●"/>
            </a:pPr>
            <a:r>
              <a:rPr lang="en-US" sz="2700"/>
              <a:t>Removal of URLs</a:t>
            </a:r>
            <a:endParaRPr sz="2700"/>
          </a:p>
          <a:p>
            <a:pPr indent="-400050" lvl="0" marL="457200" rtl="0" algn="l">
              <a:lnSpc>
                <a:spcPct val="115000"/>
              </a:lnSpc>
              <a:spcBef>
                <a:spcPts val="0"/>
              </a:spcBef>
              <a:spcAft>
                <a:spcPts val="0"/>
              </a:spcAft>
              <a:buSzPts val="2700"/>
              <a:buChar char="●"/>
            </a:pPr>
            <a:r>
              <a:rPr lang="en-US" sz="2700"/>
              <a:t>Masking Usernames and Social Media Handles</a:t>
            </a:r>
            <a:endParaRPr sz="2700"/>
          </a:p>
          <a:p>
            <a:pPr indent="-400050" lvl="0" marL="457200" rtl="0" algn="l">
              <a:lnSpc>
                <a:spcPct val="115000"/>
              </a:lnSpc>
              <a:spcBef>
                <a:spcPts val="0"/>
              </a:spcBef>
              <a:spcAft>
                <a:spcPts val="0"/>
              </a:spcAft>
              <a:buSzPts val="2700"/>
              <a:buChar char="●"/>
            </a:pPr>
            <a:r>
              <a:rPr lang="en-US" sz="2700"/>
              <a:t>Punctuation Removal</a:t>
            </a:r>
            <a:endParaRPr sz="2700"/>
          </a:p>
          <a:p>
            <a:pPr indent="-400050" lvl="0" marL="457200" rtl="0" algn="l">
              <a:lnSpc>
                <a:spcPct val="115000"/>
              </a:lnSpc>
              <a:spcBef>
                <a:spcPts val="0"/>
              </a:spcBef>
              <a:spcAft>
                <a:spcPts val="0"/>
              </a:spcAft>
              <a:buSzPts val="2700"/>
              <a:buChar char="●"/>
            </a:pPr>
            <a:r>
              <a:rPr lang="en-US" sz="2700"/>
              <a:t>Stopword Removal: Commonly occurring insignificant words</a:t>
            </a:r>
            <a:endParaRPr sz="2700"/>
          </a:p>
          <a:p>
            <a:pPr indent="-400050" lvl="0" marL="457200" rtl="0" algn="l">
              <a:lnSpc>
                <a:spcPct val="115000"/>
              </a:lnSpc>
              <a:spcBef>
                <a:spcPts val="0"/>
              </a:spcBef>
              <a:spcAft>
                <a:spcPts val="0"/>
              </a:spcAft>
              <a:buSzPts val="2700"/>
              <a:buChar char="●"/>
            </a:pPr>
            <a:r>
              <a:rPr lang="en-US" sz="2700"/>
              <a:t>Lowercasing of Text</a:t>
            </a:r>
            <a:endParaRPr sz="2700"/>
          </a:p>
          <a:p>
            <a:pPr indent="0" lvl="0" marL="0" rtl="0" algn="l">
              <a:spcBef>
                <a:spcPts val="1000"/>
              </a:spcBef>
              <a:spcAft>
                <a:spcPts val="0"/>
              </a:spcAft>
              <a:buClr>
                <a:schemeClr val="dk1"/>
              </a:buClr>
              <a:buSzPts val="1100"/>
              <a:buFont typeface="Arial"/>
              <a:buNone/>
            </a:pPr>
            <a:r>
              <a:rPr b="1" lang="en-US" sz="2700"/>
              <a:t>Exploratory Data Analysis:</a:t>
            </a:r>
            <a:endParaRPr b="1" sz="2700"/>
          </a:p>
          <a:p>
            <a:pPr indent="-400050" lvl="0" marL="457200" rtl="0" algn="l">
              <a:lnSpc>
                <a:spcPct val="115000"/>
              </a:lnSpc>
              <a:spcBef>
                <a:spcPts val="1000"/>
              </a:spcBef>
              <a:spcAft>
                <a:spcPts val="0"/>
              </a:spcAft>
              <a:buSzPts val="2700"/>
              <a:buChar char="●"/>
            </a:pPr>
            <a:r>
              <a:rPr lang="en-US" sz="2700"/>
              <a:t>Word Frequency Analysis</a:t>
            </a:r>
            <a:endParaRPr sz="2700"/>
          </a:p>
          <a:p>
            <a:pPr indent="-400050" lvl="0" marL="457200" rtl="0" algn="l">
              <a:lnSpc>
                <a:spcPct val="115000"/>
              </a:lnSpc>
              <a:spcBef>
                <a:spcPts val="0"/>
              </a:spcBef>
              <a:spcAft>
                <a:spcPts val="0"/>
              </a:spcAft>
              <a:buSzPts val="2700"/>
              <a:buChar char="●"/>
            </a:pPr>
            <a:r>
              <a:rPr lang="en-US" sz="2700"/>
              <a:t>Post Length Analysis</a:t>
            </a:r>
            <a:endParaRPr sz="2700"/>
          </a:p>
          <a:p>
            <a:pPr indent="-400050" lvl="0" marL="457200" rtl="0" algn="l">
              <a:lnSpc>
                <a:spcPct val="115000"/>
              </a:lnSpc>
              <a:spcBef>
                <a:spcPts val="0"/>
              </a:spcBef>
              <a:spcAft>
                <a:spcPts val="0"/>
              </a:spcAft>
              <a:buSzPts val="2700"/>
              <a:buChar char="●"/>
            </a:pPr>
            <a:r>
              <a:rPr lang="en-US" sz="2700"/>
              <a:t>Word Clouds.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Data Exploration</a:t>
            </a:r>
            <a:endParaRPr b="1"/>
          </a:p>
        </p:txBody>
      </p:sp>
      <p:sp>
        <p:nvSpPr>
          <p:cNvPr id="214" name="Google Shape;214;p26"/>
          <p:cNvSpPr txBox="1"/>
          <p:nvPr>
            <p:ph idx="1" type="body"/>
          </p:nvPr>
        </p:nvSpPr>
        <p:spPr>
          <a:xfrm>
            <a:off x="1293875" y="1668203"/>
            <a:ext cx="4206000" cy="713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en-US"/>
              <a:t>Word Frequency Analysis</a:t>
            </a:r>
            <a:endParaRPr/>
          </a:p>
        </p:txBody>
      </p:sp>
      <p:pic>
        <p:nvPicPr>
          <p:cNvPr id="215" name="Google Shape;215;p26"/>
          <p:cNvPicPr preferRelativeResize="0"/>
          <p:nvPr/>
        </p:nvPicPr>
        <p:blipFill>
          <a:blip r:embed="rId3">
            <a:alphaModFix/>
          </a:blip>
          <a:stretch>
            <a:fillRect/>
          </a:stretch>
        </p:blipFill>
        <p:spPr>
          <a:xfrm>
            <a:off x="640650" y="2670525"/>
            <a:ext cx="5512474" cy="2795550"/>
          </a:xfrm>
          <a:prstGeom prst="rect">
            <a:avLst/>
          </a:prstGeom>
          <a:noFill/>
          <a:ln>
            <a:noFill/>
          </a:ln>
        </p:spPr>
      </p:pic>
      <p:sp>
        <p:nvSpPr>
          <p:cNvPr id="216" name="Google Shape;216;p26"/>
          <p:cNvSpPr txBox="1"/>
          <p:nvPr/>
        </p:nvSpPr>
        <p:spPr>
          <a:xfrm>
            <a:off x="6605150" y="2602350"/>
            <a:ext cx="4813500" cy="3203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This shows the frequency of the most commonly occurring words in the entire dataset after pre-processing. </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This shows that the words are general and simply looking will not help us predict the class of the data.</a:t>
            </a:r>
            <a:endParaRPr sz="22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845127" y="365760"/>
            <a:ext cx="9445500" cy="82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Data Exploration</a:t>
            </a:r>
            <a:endParaRPr b="1"/>
          </a:p>
        </p:txBody>
      </p:sp>
      <p:sp>
        <p:nvSpPr>
          <p:cNvPr id="222" name="Google Shape;222;p27"/>
          <p:cNvSpPr txBox="1"/>
          <p:nvPr>
            <p:ph idx="1" type="body"/>
          </p:nvPr>
        </p:nvSpPr>
        <p:spPr>
          <a:xfrm>
            <a:off x="4357025" y="1498288"/>
            <a:ext cx="3641100" cy="5640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en-US"/>
              <a:t>Post Length Analysis</a:t>
            </a:r>
            <a:endParaRPr/>
          </a:p>
        </p:txBody>
      </p:sp>
      <p:sp>
        <p:nvSpPr>
          <p:cNvPr id="223" name="Google Shape;223;p27"/>
          <p:cNvSpPr/>
          <p:nvPr/>
        </p:nvSpPr>
        <p:spPr>
          <a:xfrm>
            <a:off x="2348700" y="2368650"/>
            <a:ext cx="7494600" cy="25086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4" name="Google Shape;224;p27"/>
          <p:cNvSpPr txBox="1"/>
          <p:nvPr/>
        </p:nvSpPr>
        <p:spPr>
          <a:xfrm>
            <a:off x="1496775" y="5261425"/>
            <a:ext cx="8754000" cy="975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This shows the length of the longest and shortest posts, highlighting the diversity in the dataset.</a:t>
            </a:r>
            <a:endParaRPr sz="2200">
              <a:latin typeface="Calibri"/>
              <a:ea typeface="Calibri"/>
              <a:cs typeface="Calibri"/>
              <a:sym typeface="Calibri"/>
            </a:endParaRPr>
          </a:p>
        </p:txBody>
      </p:sp>
      <p:pic>
        <p:nvPicPr>
          <p:cNvPr id="225" name="Google Shape;225;p27"/>
          <p:cNvPicPr preferRelativeResize="0"/>
          <p:nvPr/>
        </p:nvPicPr>
        <p:blipFill rotWithShape="1">
          <a:blip r:embed="rId3">
            <a:alphaModFix/>
          </a:blip>
          <a:srcRect b="50119" l="0" r="0" t="0"/>
          <a:stretch/>
        </p:blipFill>
        <p:spPr>
          <a:xfrm>
            <a:off x="2515350" y="2475250"/>
            <a:ext cx="3302851" cy="2274925"/>
          </a:xfrm>
          <a:prstGeom prst="rect">
            <a:avLst/>
          </a:prstGeom>
          <a:noFill/>
          <a:ln>
            <a:noFill/>
          </a:ln>
        </p:spPr>
      </p:pic>
      <p:pic>
        <p:nvPicPr>
          <p:cNvPr id="226" name="Google Shape;226;p27"/>
          <p:cNvPicPr preferRelativeResize="0"/>
          <p:nvPr/>
        </p:nvPicPr>
        <p:blipFill rotWithShape="1">
          <a:blip r:embed="rId3">
            <a:alphaModFix/>
          </a:blip>
          <a:srcRect b="0" l="0" r="0" t="50119"/>
          <a:stretch/>
        </p:blipFill>
        <p:spPr>
          <a:xfrm>
            <a:off x="6331425" y="2475250"/>
            <a:ext cx="3302851" cy="22749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